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67" r:id="rId3"/>
    <p:sldId id="268" r:id="rId4"/>
    <p:sldId id="258" r:id="rId5"/>
    <p:sldId id="259" r:id="rId6"/>
    <p:sldId id="260" r:id="rId7"/>
    <p:sldId id="261" r:id="rId8"/>
    <p:sldId id="270" r:id="rId9"/>
    <p:sldId id="269" r:id="rId10"/>
    <p:sldId id="271" r:id="rId11"/>
    <p:sldId id="264" r:id="rId12"/>
    <p:sldId id="257" r:id="rId13"/>
    <p:sldId id="272" r:id="rId14"/>
    <p:sldId id="274" r:id="rId15"/>
    <p:sldId id="27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98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24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521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4781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24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87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144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145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6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52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2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684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1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607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46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773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03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AAAD916-DD4C-4166-9C63-7F4DBCE3DF28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1F297-2458-4B62-B539-F6CFCAD7D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547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CF836-0D98-4E5B-9C1C-5E3A66DCBA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Education-Job Mismatch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7EF746-3E84-4B07-BF22-4F14B7CA79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9414" y="5590095"/>
            <a:ext cx="9144000" cy="829559"/>
          </a:xfrm>
        </p:spPr>
        <p:txBody>
          <a:bodyPr>
            <a:normAutofit/>
          </a:bodyPr>
          <a:lstStyle/>
          <a:p>
            <a:pPr algn="r"/>
            <a:r>
              <a:rPr lang="en-US" sz="1600" dirty="0"/>
              <a:t>Abdul Malik</a:t>
            </a:r>
          </a:p>
          <a:p>
            <a:pPr algn="r"/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Lembaga</a:t>
            </a:r>
            <a:r>
              <a:rPr lang="en-US" sz="1600" dirty="0"/>
              <a:t> </a:t>
            </a:r>
            <a:r>
              <a:rPr lang="en-US" sz="1600" dirty="0" err="1"/>
              <a:t>Pengkajian</a:t>
            </a:r>
            <a:r>
              <a:rPr lang="en-US" sz="1600" dirty="0"/>
              <a:t> MPR-RI</a:t>
            </a:r>
          </a:p>
        </p:txBody>
      </p:sp>
    </p:spTree>
    <p:extLst>
      <p:ext uri="{BB962C8B-B14F-4D97-AF65-F5344CB8AC3E}">
        <p14:creationId xmlns:p14="http://schemas.microsoft.com/office/powerpoint/2010/main" val="1888669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0270C-B971-4154-AF03-CDFA42904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685666" cy="914169"/>
          </a:xfrm>
        </p:spPr>
        <p:txBody>
          <a:bodyPr/>
          <a:lstStyle/>
          <a:p>
            <a:r>
              <a:rPr lang="en-US" sz="4000" dirty="0" err="1"/>
              <a:t>Jenjang</a:t>
            </a:r>
            <a:r>
              <a:rPr lang="en-US" sz="4000" dirty="0"/>
              <a:t> </a:t>
            </a:r>
            <a:r>
              <a:rPr lang="en-US" sz="4000" dirty="0" err="1"/>
              <a:t>pendidikan</a:t>
            </a:r>
            <a:r>
              <a:rPr lang="en-US" sz="4000" dirty="0"/>
              <a:t> </a:t>
            </a:r>
            <a:r>
              <a:rPr lang="en-US" sz="4000" dirty="0" err="1"/>
              <a:t>menengah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8FADA-6C6B-4770-A71A-ED0841DFC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66888"/>
            <a:ext cx="9831781" cy="4881512"/>
          </a:xfrm>
        </p:spPr>
        <p:txBody>
          <a:bodyPr>
            <a:normAutofit/>
          </a:bodyPr>
          <a:lstStyle/>
          <a:p>
            <a:r>
              <a:rPr lang="en-US" sz="2200" dirty="0" err="1"/>
              <a:t>Kondisi</a:t>
            </a:r>
            <a:r>
              <a:rPr lang="en-US" sz="2200" dirty="0"/>
              <a:t> </a:t>
            </a:r>
            <a:r>
              <a:rPr lang="en-US" sz="2200" dirty="0" err="1"/>
              <a:t>sistem</a:t>
            </a:r>
            <a:r>
              <a:rPr lang="en-US" sz="2200" dirty="0"/>
              <a:t> </a:t>
            </a:r>
            <a:r>
              <a:rPr lang="en-US" sz="2200" dirty="0" err="1"/>
              <a:t>saat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:</a:t>
            </a:r>
          </a:p>
          <a:p>
            <a:pPr lvl="1"/>
            <a:r>
              <a:rPr lang="en-US" sz="2000" dirty="0"/>
              <a:t>Enrollment SMK ~ 50%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keseluruhan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 </a:t>
            </a:r>
            <a:r>
              <a:rPr lang="en-US" sz="2000" dirty="0" err="1"/>
              <a:t>menengah</a:t>
            </a:r>
            <a:r>
              <a:rPr lang="en-US" sz="2000" dirty="0"/>
              <a:t>;</a:t>
            </a:r>
          </a:p>
          <a:p>
            <a:pPr lvl="1"/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sekitar</a:t>
            </a:r>
            <a:r>
              <a:rPr lang="en-US" sz="2000" dirty="0"/>
              <a:t> 13 </a:t>
            </a:r>
            <a:r>
              <a:rPr lang="en-US" sz="2000" dirty="0" err="1"/>
              <a:t>ribu</a:t>
            </a:r>
            <a:r>
              <a:rPr lang="en-US" sz="2000" dirty="0"/>
              <a:t> SMK, kira2 10%-</a:t>
            </a:r>
            <a:r>
              <a:rPr lang="en-US" sz="2000" dirty="0" err="1"/>
              <a:t>nya</a:t>
            </a:r>
            <a:r>
              <a:rPr lang="en-US" sz="2000" dirty="0"/>
              <a:t> </a:t>
            </a:r>
            <a:r>
              <a:rPr lang="en-US" sz="2000" dirty="0" err="1"/>
              <a:t>dipersepsikan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;</a:t>
            </a:r>
          </a:p>
          <a:p>
            <a:pPr lvl="1"/>
            <a:r>
              <a:rPr lang="en-US" sz="2000" dirty="0"/>
              <a:t>Labor market performance SMK </a:t>
            </a:r>
            <a:r>
              <a:rPr lang="en-US" sz="2000" dirty="0" err="1"/>
              <a:t>kurang</a:t>
            </a:r>
            <a:r>
              <a:rPr lang="en-US" sz="2000" dirty="0"/>
              <a:t> </a:t>
            </a:r>
            <a:r>
              <a:rPr lang="en-US" sz="2000" dirty="0" err="1"/>
              <a:t>bagus</a:t>
            </a:r>
            <a:r>
              <a:rPr lang="en-US" sz="2000" dirty="0"/>
              <a:t>, </a:t>
            </a:r>
            <a:r>
              <a:rPr lang="en-US" sz="2000" dirty="0" err="1"/>
              <a:t>angka</a:t>
            </a:r>
            <a:r>
              <a:rPr lang="en-US" sz="2000" dirty="0"/>
              <a:t> </a:t>
            </a:r>
            <a:r>
              <a:rPr lang="en-US" sz="2000" dirty="0" err="1"/>
              <a:t>pengangguran</a:t>
            </a:r>
            <a:r>
              <a:rPr lang="en-US" sz="2000" dirty="0"/>
              <a:t> </a:t>
            </a:r>
            <a:r>
              <a:rPr lang="en-US" sz="2000" dirty="0" err="1"/>
              <a:t>tertinggi</a:t>
            </a:r>
            <a:r>
              <a:rPr lang="en-US" sz="2000" dirty="0"/>
              <a:t> </a:t>
            </a:r>
            <a:r>
              <a:rPr lang="en-US" sz="2000" dirty="0" err="1"/>
              <a:t>antar</a:t>
            </a:r>
            <a:r>
              <a:rPr lang="en-US" sz="2000" dirty="0"/>
              <a:t> </a:t>
            </a:r>
            <a:r>
              <a:rPr lang="en-US" sz="2000" dirty="0" err="1"/>
              <a:t>jenjang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jalur</a:t>
            </a:r>
            <a:r>
              <a:rPr lang="en-US" sz="2000" dirty="0"/>
              <a:t>;</a:t>
            </a:r>
          </a:p>
          <a:p>
            <a:pPr lvl="1"/>
            <a:r>
              <a:rPr lang="en-US" sz="2000" dirty="0" err="1"/>
              <a:t>Effek</a:t>
            </a:r>
            <a:r>
              <a:rPr lang="en-US" sz="2000" dirty="0"/>
              <a:t> </a:t>
            </a:r>
            <a:r>
              <a:rPr lang="en-US" sz="2000" dirty="0" err="1"/>
              <a:t>akselerasi</a:t>
            </a:r>
            <a:r>
              <a:rPr lang="en-US" sz="2000" dirty="0"/>
              <a:t> </a:t>
            </a:r>
            <a:r>
              <a:rPr lang="en-US" sz="2000" dirty="0" err="1"/>
              <a:t>perluasan</a:t>
            </a:r>
            <a:r>
              <a:rPr lang="en-US" sz="2000" dirty="0"/>
              <a:t> </a:t>
            </a:r>
            <a:r>
              <a:rPr lang="en-US" sz="2000" dirty="0" err="1"/>
              <a:t>sejak</a:t>
            </a:r>
            <a:r>
              <a:rPr lang="en-US" sz="2000" dirty="0"/>
              <a:t> 2009? </a:t>
            </a:r>
            <a:r>
              <a:rPr lang="en-US" sz="2000" dirty="0" err="1"/>
              <a:t>Karakteristik</a:t>
            </a:r>
            <a:r>
              <a:rPr lang="en-US" sz="2000" dirty="0"/>
              <a:t> </a:t>
            </a:r>
            <a:r>
              <a:rPr lang="en-US" sz="2000" dirty="0" err="1"/>
              <a:t>demografis</a:t>
            </a:r>
            <a:r>
              <a:rPr lang="en-US" sz="2000" dirty="0"/>
              <a:t> </a:t>
            </a:r>
            <a:r>
              <a:rPr lang="en-US" sz="2000" dirty="0" err="1"/>
              <a:t>lulusan</a:t>
            </a:r>
            <a:r>
              <a:rPr lang="en-US" sz="2000" dirty="0"/>
              <a:t>? </a:t>
            </a:r>
            <a:r>
              <a:rPr lang="en-US" sz="2000" dirty="0" err="1"/>
              <a:t>Methodologi</a:t>
            </a:r>
            <a:r>
              <a:rPr lang="en-US" sz="2000" dirty="0"/>
              <a:t> </a:t>
            </a:r>
            <a:r>
              <a:rPr lang="en-US" sz="2000" dirty="0" err="1"/>
              <a:t>pembelajaran</a:t>
            </a:r>
            <a:r>
              <a:rPr lang="en-US" sz="2000" dirty="0"/>
              <a:t>, </a:t>
            </a:r>
            <a:r>
              <a:rPr lang="en-US" sz="2000" dirty="0" err="1"/>
              <a:t>kurang</a:t>
            </a:r>
            <a:r>
              <a:rPr lang="en-US" sz="2000" dirty="0"/>
              <a:t> </a:t>
            </a:r>
            <a:r>
              <a:rPr lang="en-US" sz="2000" dirty="0" err="1"/>
              <a:t>praktek</a:t>
            </a:r>
            <a:r>
              <a:rPr lang="en-US" sz="2000" dirty="0"/>
              <a:t>?</a:t>
            </a:r>
          </a:p>
          <a:p>
            <a:r>
              <a:rPr lang="en-US" sz="2200" dirty="0"/>
              <a:t>Survey ACDP (2016) </a:t>
            </a:r>
            <a:r>
              <a:rPr lang="en-US" sz="2200" dirty="0" err="1"/>
              <a:t>persepsi</a:t>
            </a:r>
            <a:r>
              <a:rPr lang="en-US" sz="2200" dirty="0"/>
              <a:t> </a:t>
            </a:r>
            <a:r>
              <a:rPr lang="en-US" sz="2200" dirty="0" err="1"/>
              <a:t>perusahaan</a:t>
            </a:r>
            <a:r>
              <a:rPr lang="en-US" sz="2200" dirty="0"/>
              <a:t> </a:t>
            </a:r>
            <a:r>
              <a:rPr lang="en-US" sz="2200" dirty="0" err="1"/>
              <a:t>terhadap</a:t>
            </a:r>
            <a:r>
              <a:rPr lang="en-US" sz="2200" dirty="0"/>
              <a:t> </a:t>
            </a:r>
            <a:r>
              <a:rPr lang="en-US" sz="2200" dirty="0" err="1"/>
              <a:t>lulusan</a:t>
            </a:r>
            <a:r>
              <a:rPr lang="en-US" sz="2200" dirty="0"/>
              <a:t> SMK:</a:t>
            </a:r>
          </a:p>
          <a:p>
            <a:pPr lvl="1"/>
            <a:r>
              <a:rPr lang="en-US" sz="2000" dirty="0" err="1"/>
              <a:t>Sekitar</a:t>
            </a:r>
            <a:r>
              <a:rPr lang="en-US" sz="2000" dirty="0"/>
              <a:t> 75%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puas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lulusan</a:t>
            </a:r>
            <a:r>
              <a:rPr lang="en-US" sz="2000" dirty="0"/>
              <a:t> SMK yang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pekerjakan</a:t>
            </a:r>
            <a:r>
              <a:rPr lang="en-US" sz="2000" dirty="0"/>
              <a:t>;</a:t>
            </a:r>
          </a:p>
          <a:p>
            <a:pPr lvl="1"/>
            <a:r>
              <a:rPr lang="en-US" sz="2000" dirty="0" err="1"/>
              <a:t>Sekitar</a:t>
            </a:r>
            <a:r>
              <a:rPr lang="en-US" sz="2000" dirty="0"/>
              <a:t> 50% </a:t>
            </a:r>
            <a:r>
              <a:rPr lang="en-US" sz="2000" dirty="0" err="1"/>
              <a:t>lulusan</a:t>
            </a:r>
            <a:r>
              <a:rPr lang="en-US" sz="2000" dirty="0"/>
              <a:t> SMK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menemukan</a:t>
            </a:r>
            <a:r>
              <a:rPr lang="en-US" sz="2000" dirty="0"/>
              <a:t> </a:t>
            </a:r>
            <a:r>
              <a:rPr lang="en-US" sz="2000" dirty="0" err="1"/>
              <a:t>pekerjaan</a:t>
            </a:r>
            <a:r>
              <a:rPr lang="en-US" sz="2000" dirty="0"/>
              <a:t> di sector formal;</a:t>
            </a:r>
          </a:p>
          <a:p>
            <a:pPr lvl="1"/>
            <a:r>
              <a:rPr lang="en-US" sz="2000" dirty="0" err="1"/>
              <a:t>Permasalahan</a:t>
            </a:r>
            <a:r>
              <a:rPr lang="en-US" sz="2000" dirty="0"/>
              <a:t> quality assurance.</a:t>
            </a:r>
          </a:p>
        </p:txBody>
      </p:sp>
    </p:spTree>
    <p:extLst>
      <p:ext uri="{BB962C8B-B14F-4D97-AF65-F5344CB8AC3E}">
        <p14:creationId xmlns:p14="http://schemas.microsoft.com/office/powerpoint/2010/main" val="4072739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578419" cy="909656"/>
          </a:xfrm>
        </p:spPr>
        <p:txBody>
          <a:bodyPr>
            <a:normAutofit/>
          </a:bodyPr>
          <a:lstStyle/>
          <a:p>
            <a:r>
              <a:rPr lang="en-CA" sz="4000" dirty="0" err="1"/>
              <a:t>Jenjang</a:t>
            </a:r>
            <a:r>
              <a:rPr lang="en-CA" sz="4000" dirty="0"/>
              <a:t> Pendidikan </a:t>
            </a:r>
            <a:r>
              <a:rPr lang="en-CA" sz="4000" dirty="0" err="1"/>
              <a:t>tinggi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8645"/>
            <a:ext cx="10515600" cy="4918318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sz="2200" dirty="0"/>
              <a:t>Survey ACDP (2016) </a:t>
            </a:r>
            <a:r>
              <a:rPr lang="en-GB" sz="2200" dirty="0" err="1"/>
              <a:t>secara</a:t>
            </a:r>
            <a:r>
              <a:rPr lang="en-GB" sz="2200" dirty="0"/>
              <a:t> </a:t>
            </a:r>
            <a:r>
              <a:rPr lang="en-GB" sz="2200" dirty="0" err="1"/>
              <a:t>konsisten</a:t>
            </a:r>
            <a:r>
              <a:rPr lang="en-GB" sz="2200" dirty="0"/>
              <a:t> </a:t>
            </a:r>
            <a:r>
              <a:rPr lang="en-GB" sz="2200" dirty="0" err="1"/>
              <a:t>menunjukkan</a:t>
            </a:r>
            <a:r>
              <a:rPr lang="en-GB" sz="2200" dirty="0"/>
              <a:t> </a:t>
            </a:r>
            <a:r>
              <a:rPr lang="en-GB" sz="2200" dirty="0" err="1"/>
              <a:t>bahwa</a:t>
            </a:r>
            <a:r>
              <a:rPr lang="en-GB" sz="2200" dirty="0"/>
              <a:t> </a:t>
            </a:r>
            <a:r>
              <a:rPr lang="en-GB" sz="2200" dirty="0" err="1"/>
              <a:t>perusahaan</a:t>
            </a:r>
            <a:r>
              <a:rPr lang="en-GB" sz="2200" dirty="0"/>
              <a:t> </a:t>
            </a:r>
            <a:r>
              <a:rPr lang="en-GB" sz="2200" dirty="0" err="1"/>
              <a:t>tidak</a:t>
            </a:r>
            <a:r>
              <a:rPr lang="en-GB" sz="2200" dirty="0"/>
              <a:t> </a:t>
            </a:r>
            <a:r>
              <a:rPr lang="en-GB" sz="2200" dirty="0" err="1"/>
              <a:t>puas</a:t>
            </a:r>
            <a:r>
              <a:rPr lang="en-GB" sz="2200" dirty="0"/>
              <a:t> </a:t>
            </a:r>
            <a:r>
              <a:rPr lang="en-GB" sz="2200" dirty="0" err="1"/>
              <a:t>dengan</a:t>
            </a:r>
            <a:r>
              <a:rPr lang="en-GB" sz="2200" dirty="0"/>
              <a:t> skill levels </a:t>
            </a:r>
            <a:r>
              <a:rPr lang="en-GB" sz="2200" dirty="0" err="1"/>
              <a:t>karyawan</a:t>
            </a:r>
            <a:r>
              <a:rPr lang="en-GB" sz="2200" dirty="0"/>
              <a:t> </a:t>
            </a:r>
            <a:r>
              <a:rPr lang="en-GB" sz="2200" dirty="0" err="1"/>
              <a:t>baru</a:t>
            </a:r>
            <a:r>
              <a:rPr lang="en-GB" sz="2200" dirty="0"/>
              <a:t> </a:t>
            </a:r>
            <a:r>
              <a:rPr lang="en-GB" sz="2200" dirty="0" err="1"/>
              <a:t>lulusan</a:t>
            </a:r>
            <a:r>
              <a:rPr lang="en-GB" sz="2200" dirty="0"/>
              <a:t> </a:t>
            </a:r>
            <a:r>
              <a:rPr lang="en-GB" sz="2200" dirty="0" err="1"/>
              <a:t>perguruan</a:t>
            </a:r>
            <a:r>
              <a:rPr lang="en-GB" sz="2200" dirty="0"/>
              <a:t> </a:t>
            </a:r>
            <a:r>
              <a:rPr lang="en-GB" sz="2200" dirty="0" err="1"/>
              <a:t>tinggi</a:t>
            </a:r>
            <a:r>
              <a:rPr lang="en-GB" sz="2200" dirty="0"/>
              <a:t>, </a:t>
            </a:r>
            <a:r>
              <a:rPr lang="en-GB" sz="2200" dirty="0" err="1"/>
              <a:t>baik</a:t>
            </a:r>
            <a:r>
              <a:rPr lang="en-GB" sz="2200" dirty="0"/>
              <a:t> </a:t>
            </a:r>
            <a:r>
              <a:rPr lang="en-GB" sz="2200" dirty="0" err="1"/>
              <a:t>universitas</a:t>
            </a:r>
            <a:r>
              <a:rPr lang="en-GB" sz="2200" dirty="0"/>
              <a:t> </a:t>
            </a:r>
            <a:r>
              <a:rPr lang="en-GB" sz="2200" dirty="0" err="1"/>
              <a:t>maupun</a:t>
            </a:r>
            <a:r>
              <a:rPr lang="en-GB" sz="2200" dirty="0"/>
              <a:t> </a:t>
            </a:r>
            <a:r>
              <a:rPr lang="en-GB" sz="2200" dirty="0" err="1"/>
              <a:t>politeknik</a:t>
            </a:r>
            <a:r>
              <a:rPr lang="en-GB" sz="2200" dirty="0"/>
              <a:t>;</a:t>
            </a:r>
          </a:p>
          <a:p>
            <a:pPr algn="just"/>
            <a:r>
              <a:rPr lang="en-GB" sz="2200" dirty="0" err="1"/>
              <a:t>Keluhan</a:t>
            </a:r>
            <a:r>
              <a:rPr lang="en-GB" sz="2200" dirty="0"/>
              <a:t> </a:t>
            </a:r>
            <a:r>
              <a:rPr lang="en-GB" sz="2200" dirty="0" err="1"/>
              <a:t>utama</a:t>
            </a:r>
            <a:r>
              <a:rPr lang="en-GB" sz="2200" dirty="0"/>
              <a:t> </a:t>
            </a:r>
            <a:r>
              <a:rPr lang="en-GB" sz="2200" dirty="0" err="1"/>
              <a:t>perusahaan</a:t>
            </a:r>
            <a:r>
              <a:rPr lang="en-GB" sz="2200" dirty="0"/>
              <a:t> </a:t>
            </a:r>
            <a:r>
              <a:rPr lang="en-GB" sz="2200" dirty="0" err="1"/>
              <a:t>meliputi</a:t>
            </a:r>
            <a:r>
              <a:rPr lang="en-GB" sz="2200" dirty="0"/>
              <a:t> </a:t>
            </a:r>
            <a:r>
              <a:rPr lang="en-GB" sz="2200" dirty="0" err="1"/>
              <a:t>kurangnya</a:t>
            </a:r>
            <a:r>
              <a:rPr lang="en-GB" sz="2200" dirty="0"/>
              <a:t> </a:t>
            </a:r>
            <a:r>
              <a:rPr lang="en-GB" sz="2200" dirty="0" err="1"/>
              <a:t>pelatihan</a:t>
            </a:r>
            <a:r>
              <a:rPr lang="en-GB" sz="2200" dirty="0"/>
              <a:t> </a:t>
            </a:r>
            <a:r>
              <a:rPr lang="en-GB" sz="2200" dirty="0" err="1"/>
              <a:t>teknis</a:t>
            </a:r>
            <a:r>
              <a:rPr lang="en-GB" sz="2200" dirty="0"/>
              <a:t>, Bahasa </a:t>
            </a:r>
            <a:r>
              <a:rPr lang="en-GB" sz="2200" dirty="0" err="1"/>
              <a:t>Inggris</a:t>
            </a:r>
            <a:r>
              <a:rPr lang="en-GB" sz="2200" dirty="0"/>
              <a:t> </a:t>
            </a:r>
            <a:r>
              <a:rPr lang="en-GB" sz="2200" dirty="0" err="1"/>
              <a:t>kurang</a:t>
            </a:r>
            <a:r>
              <a:rPr lang="en-GB" sz="2200" dirty="0"/>
              <a:t> </a:t>
            </a:r>
            <a:r>
              <a:rPr lang="en-GB" sz="2200" dirty="0" err="1"/>
              <a:t>memadai</a:t>
            </a:r>
            <a:r>
              <a:rPr lang="en-GB" sz="2200" dirty="0"/>
              <a:t>, </a:t>
            </a:r>
            <a:r>
              <a:rPr lang="en-GB" sz="2200" dirty="0" err="1"/>
              <a:t>lemahnya</a:t>
            </a:r>
            <a:r>
              <a:rPr lang="en-GB" sz="2200" dirty="0"/>
              <a:t> </a:t>
            </a:r>
            <a:r>
              <a:rPr lang="en-GB" sz="2200" dirty="0" err="1"/>
              <a:t>softskills</a:t>
            </a:r>
            <a:r>
              <a:rPr lang="en-GB" sz="2200" dirty="0"/>
              <a:t> </a:t>
            </a:r>
            <a:r>
              <a:rPr lang="en-GB" sz="2200" dirty="0" err="1"/>
              <a:t>termasuk</a:t>
            </a:r>
            <a:r>
              <a:rPr lang="en-GB" sz="2200" dirty="0"/>
              <a:t> di </a:t>
            </a:r>
            <a:r>
              <a:rPr lang="en-GB" sz="2200" dirty="0" err="1"/>
              <a:t>dalamnya</a:t>
            </a:r>
            <a:r>
              <a:rPr lang="en-GB" sz="2200" dirty="0"/>
              <a:t> </a:t>
            </a:r>
            <a:r>
              <a:rPr lang="en-GB" sz="2200" dirty="0" err="1"/>
              <a:t>kemampuan</a:t>
            </a:r>
            <a:r>
              <a:rPr lang="en-GB" sz="2200" dirty="0"/>
              <a:t> </a:t>
            </a:r>
            <a:r>
              <a:rPr lang="en-GB" sz="2200" dirty="0" err="1"/>
              <a:t>bekerja</a:t>
            </a:r>
            <a:r>
              <a:rPr lang="en-GB" sz="2200" dirty="0"/>
              <a:t> </a:t>
            </a:r>
            <a:r>
              <a:rPr lang="en-GB" sz="2200" dirty="0" err="1"/>
              <a:t>dalam</a:t>
            </a:r>
            <a:r>
              <a:rPr lang="en-GB" sz="2200" dirty="0"/>
              <a:t> team, </a:t>
            </a:r>
            <a:r>
              <a:rPr lang="en-GB" sz="2200" i="1" dirty="0"/>
              <a:t>critical thinking</a:t>
            </a:r>
            <a:r>
              <a:rPr lang="en-GB" sz="2200" dirty="0"/>
              <a:t>, </a:t>
            </a:r>
            <a:r>
              <a:rPr lang="en-GB" sz="2200" dirty="0" err="1"/>
              <a:t>dan</a:t>
            </a:r>
            <a:r>
              <a:rPr lang="en-GB" sz="2200" dirty="0"/>
              <a:t> </a:t>
            </a:r>
            <a:r>
              <a:rPr lang="en-GB" sz="2200" dirty="0" err="1"/>
              <a:t>kemampuan</a:t>
            </a:r>
            <a:r>
              <a:rPr lang="en-GB" sz="2200" dirty="0"/>
              <a:t> innovative;</a:t>
            </a:r>
          </a:p>
          <a:p>
            <a:pPr algn="just"/>
            <a:r>
              <a:rPr lang="en-GB" sz="2200" dirty="0"/>
              <a:t>Dunia </a:t>
            </a:r>
            <a:r>
              <a:rPr lang="en-GB" sz="2200" dirty="0" err="1"/>
              <a:t>usaha</a:t>
            </a:r>
            <a:r>
              <a:rPr lang="en-GB" sz="2200" dirty="0"/>
              <a:t> </a:t>
            </a:r>
            <a:r>
              <a:rPr lang="en-GB" sz="2200" dirty="0" err="1"/>
              <a:t>umumnya</a:t>
            </a:r>
            <a:r>
              <a:rPr lang="en-GB" sz="2200" dirty="0"/>
              <a:t> </a:t>
            </a:r>
            <a:r>
              <a:rPr lang="en-GB" sz="2200" dirty="0" err="1"/>
              <a:t>kurang</a:t>
            </a:r>
            <a:r>
              <a:rPr lang="en-GB" sz="2200" dirty="0"/>
              <a:t> </a:t>
            </a:r>
            <a:r>
              <a:rPr lang="en-GB" sz="2200" dirty="0" err="1"/>
              <a:t>peduli</a:t>
            </a:r>
            <a:r>
              <a:rPr lang="en-GB" sz="2200" dirty="0"/>
              <a:t> </a:t>
            </a:r>
            <a:r>
              <a:rPr lang="en-GB" sz="2200" dirty="0" err="1"/>
              <a:t>membantu</a:t>
            </a:r>
            <a:r>
              <a:rPr lang="en-GB" sz="2200" dirty="0"/>
              <a:t> </a:t>
            </a:r>
            <a:r>
              <a:rPr lang="en-GB" sz="2200" dirty="0" err="1"/>
              <a:t>perguruan</a:t>
            </a:r>
            <a:r>
              <a:rPr lang="en-GB" sz="2200" dirty="0"/>
              <a:t> </a:t>
            </a:r>
            <a:r>
              <a:rPr lang="en-GB" sz="2200" dirty="0" err="1"/>
              <a:t>tinggi</a:t>
            </a:r>
            <a:r>
              <a:rPr lang="en-GB" sz="2200" dirty="0"/>
              <a:t> </a:t>
            </a:r>
            <a:r>
              <a:rPr lang="en-GB" sz="2200" dirty="0" err="1"/>
              <a:t>untuk</a:t>
            </a:r>
            <a:r>
              <a:rPr lang="en-GB" sz="2200" dirty="0"/>
              <a:t> </a:t>
            </a:r>
            <a:r>
              <a:rPr lang="en-GB" sz="2200" dirty="0" err="1"/>
              <a:t>mengatasi</a:t>
            </a:r>
            <a:r>
              <a:rPr lang="en-GB" sz="2200" dirty="0"/>
              <a:t> </a:t>
            </a:r>
            <a:r>
              <a:rPr lang="en-GB" sz="2200" dirty="0" err="1"/>
              <a:t>masalah-masalah</a:t>
            </a:r>
            <a:r>
              <a:rPr lang="en-GB" sz="2200" dirty="0"/>
              <a:t> </a:t>
            </a:r>
            <a:r>
              <a:rPr lang="en-GB" sz="2200" dirty="0" err="1"/>
              <a:t>tersebut</a:t>
            </a:r>
            <a:r>
              <a:rPr lang="en-GB" sz="2200" dirty="0"/>
              <a:t> – linkage dunia </a:t>
            </a:r>
            <a:r>
              <a:rPr lang="en-GB" sz="2200" dirty="0" err="1"/>
              <a:t>usaha</a:t>
            </a:r>
            <a:r>
              <a:rPr lang="en-GB" sz="2200" dirty="0"/>
              <a:t>-Pendidikan </a:t>
            </a:r>
            <a:r>
              <a:rPr lang="en-GB" sz="2200" dirty="0" err="1"/>
              <a:t>tinggi</a:t>
            </a:r>
            <a:r>
              <a:rPr lang="en-GB" sz="2200" dirty="0"/>
              <a:t> </a:t>
            </a:r>
            <a:r>
              <a:rPr lang="en-GB" sz="2200" dirty="0" err="1"/>
              <a:t>lemah</a:t>
            </a:r>
            <a:r>
              <a:rPr lang="en-GB" sz="2200" dirty="0"/>
              <a:t>;</a:t>
            </a:r>
          </a:p>
          <a:p>
            <a:pPr algn="just"/>
            <a:r>
              <a:rPr lang="en-GB" sz="2200" dirty="0" err="1"/>
              <a:t>Hanya</a:t>
            </a:r>
            <a:r>
              <a:rPr lang="en-GB" sz="2200" dirty="0"/>
              <a:t> </a:t>
            </a:r>
            <a:r>
              <a:rPr lang="en-GB" sz="2200" dirty="0" err="1"/>
              <a:t>sedikit</a:t>
            </a:r>
            <a:r>
              <a:rPr lang="en-GB" sz="2200" dirty="0"/>
              <a:t> </a:t>
            </a:r>
            <a:r>
              <a:rPr lang="en-GB" sz="2200" dirty="0" err="1"/>
              <a:t>dari</a:t>
            </a:r>
            <a:r>
              <a:rPr lang="en-GB" sz="2200" dirty="0"/>
              <a:t> </a:t>
            </a:r>
            <a:r>
              <a:rPr lang="en-GB" sz="2200" dirty="0" err="1"/>
              <a:t>perusahaan</a:t>
            </a:r>
            <a:r>
              <a:rPr lang="en-GB" sz="2200" dirty="0"/>
              <a:t> yang </a:t>
            </a:r>
            <a:r>
              <a:rPr lang="en-GB" sz="2200" dirty="0" err="1"/>
              <a:t>memberi</a:t>
            </a:r>
            <a:r>
              <a:rPr lang="en-GB" sz="2200" dirty="0"/>
              <a:t> </a:t>
            </a:r>
            <a:r>
              <a:rPr lang="en-GB" sz="2200" dirty="0" err="1"/>
              <a:t>masukan</a:t>
            </a:r>
            <a:r>
              <a:rPr lang="en-GB" sz="2200" dirty="0"/>
              <a:t> </a:t>
            </a:r>
            <a:r>
              <a:rPr lang="en-GB" sz="2200" dirty="0" err="1"/>
              <a:t>pada</a:t>
            </a:r>
            <a:r>
              <a:rPr lang="en-GB" sz="2200" dirty="0"/>
              <a:t> </a:t>
            </a:r>
            <a:r>
              <a:rPr lang="en-GB" sz="2200" dirty="0" err="1"/>
              <a:t>perbaikan</a:t>
            </a:r>
            <a:r>
              <a:rPr lang="en-GB" sz="2200" dirty="0"/>
              <a:t> </a:t>
            </a:r>
            <a:r>
              <a:rPr lang="en-GB" sz="2200" dirty="0" err="1"/>
              <a:t>kurikulum</a:t>
            </a:r>
            <a:r>
              <a:rPr lang="en-GB" sz="2200" dirty="0"/>
              <a:t>, </a:t>
            </a:r>
            <a:r>
              <a:rPr lang="en-GB" sz="2200" dirty="0" err="1"/>
              <a:t>dan</a:t>
            </a:r>
            <a:r>
              <a:rPr lang="en-GB" sz="2200" dirty="0"/>
              <a:t> </a:t>
            </a:r>
            <a:r>
              <a:rPr lang="en-GB" sz="2200" dirty="0" err="1"/>
              <a:t>kurang</a:t>
            </a:r>
            <a:r>
              <a:rPr lang="en-GB" sz="2200" dirty="0"/>
              <a:t> </a:t>
            </a:r>
            <a:r>
              <a:rPr lang="en-GB" sz="2200" dirty="0" err="1"/>
              <a:t>dari</a:t>
            </a:r>
            <a:r>
              <a:rPr lang="en-GB" sz="2200" dirty="0"/>
              <a:t> </a:t>
            </a:r>
            <a:r>
              <a:rPr lang="en-GB" sz="2200" dirty="0" err="1"/>
              <a:t>separuh</a:t>
            </a:r>
            <a:r>
              <a:rPr lang="en-GB" sz="2200" dirty="0"/>
              <a:t> </a:t>
            </a:r>
            <a:r>
              <a:rPr lang="en-GB" sz="2200" dirty="0" err="1"/>
              <a:t>memberikan</a:t>
            </a:r>
            <a:r>
              <a:rPr lang="en-GB" sz="2200" dirty="0"/>
              <a:t> </a:t>
            </a:r>
            <a:r>
              <a:rPr lang="en-GB" sz="2200" dirty="0" err="1"/>
              <a:t>kesempatan</a:t>
            </a:r>
            <a:r>
              <a:rPr lang="en-GB" sz="2200" dirty="0"/>
              <a:t> </a:t>
            </a:r>
            <a:r>
              <a:rPr lang="en-GB" sz="2200" dirty="0" err="1"/>
              <a:t>magang</a:t>
            </a:r>
            <a:r>
              <a:rPr lang="en-GB" sz="2200" dirty="0"/>
              <a:t> </a:t>
            </a:r>
            <a:r>
              <a:rPr lang="en-GB" sz="2200" dirty="0" err="1"/>
              <a:t>bagi</a:t>
            </a:r>
            <a:r>
              <a:rPr lang="en-GB" sz="2200" dirty="0"/>
              <a:t> </a:t>
            </a:r>
            <a:r>
              <a:rPr lang="en-GB" sz="2200" dirty="0" err="1"/>
              <a:t>pada</a:t>
            </a:r>
            <a:r>
              <a:rPr lang="en-GB" sz="2200" dirty="0"/>
              <a:t> </a:t>
            </a:r>
            <a:r>
              <a:rPr lang="en-GB" sz="2200" dirty="0" err="1"/>
              <a:t>calon</a:t>
            </a:r>
            <a:r>
              <a:rPr lang="en-GB" sz="2200" dirty="0"/>
              <a:t> </a:t>
            </a:r>
            <a:r>
              <a:rPr lang="en-GB" sz="2200" dirty="0" err="1"/>
              <a:t>lulusan</a:t>
            </a:r>
            <a:r>
              <a:rPr lang="en-GB" sz="2200" dirty="0"/>
              <a:t>;</a:t>
            </a:r>
          </a:p>
          <a:p>
            <a:pPr algn="just"/>
            <a:r>
              <a:rPr lang="en-GB" dirty="0" err="1"/>
              <a:t>Perlu</a:t>
            </a:r>
            <a:r>
              <a:rPr lang="en-GB" dirty="0"/>
              <a:t> linkage </a:t>
            </a:r>
            <a:r>
              <a:rPr lang="en-GB" dirty="0" err="1"/>
              <a:t>lebih</a:t>
            </a:r>
            <a:r>
              <a:rPr lang="en-GB" dirty="0"/>
              <a:t> </a:t>
            </a:r>
            <a:r>
              <a:rPr lang="en-GB" dirty="0" err="1"/>
              <a:t>kuat</a:t>
            </a:r>
            <a:r>
              <a:rPr lang="en-GB" dirty="0"/>
              <a:t> </a:t>
            </a:r>
            <a:r>
              <a:rPr lang="en-GB" dirty="0" err="1"/>
              <a:t>antara</a:t>
            </a:r>
            <a:r>
              <a:rPr lang="en-GB" dirty="0"/>
              <a:t> </a:t>
            </a:r>
            <a:r>
              <a:rPr lang="en-GB" dirty="0" err="1"/>
              <a:t>perguruan</a:t>
            </a:r>
            <a:r>
              <a:rPr lang="en-GB" dirty="0"/>
              <a:t> </a:t>
            </a:r>
            <a:r>
              <a:rPr lang="en-GB" dirty="0" err="1"/>
              <a:t>tinggi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dunia </a:t>
            </a:r>
            <a:r>
              <a:rPr lang="en-GB" dirty="0" err="1"/>
              <a:t>usaha</a:t>
            </a:r>
            <a:r>
              <a:rPr lang="en-GB" dirty="0"/>
              <a:t>.   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93380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FE5E8-E13F-4F2B-B487-CEA287A60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723374" cy="933022"/>
          </a:xfrm>
        </p:spPr>
        <p:txBody>
          <a:bodyPr/>
          <a:lstStyle/>
          <a:p>
            <a:r>
              <a:rPr lang="en-US" sz="4000" dirty="0"/>
              <a:t>Which way to go – </a:t>
            </a:r>
            <a:r>
              <a:rPr lang="en-US" sz="4000" dirty="0" err="1"/>
              <a:t>Implikasi</a:t>
            </a:r>
            <a:r>
              <a:rPr lang="en-US" sz="4000" dirty="0"/>
              <a:t> </a:t>
            </a:r>
            <a:r>
              <a:rPr lang="en-US" sz="4000" dirty="0" err="1"/>
              <a:t>kebijakan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60CB0-94E9-461A-9996-56EDD8C21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470582"/>
            <a:ext cx="10039170" cy="4777818"/>
          </a:xfrm>
        </p:spPr>
        <p:txBody>
          <a:bodyPr>
            <a:normAutofit/>
          </a:bodyPr>
          <a:lstStyle/>
          <a:p>
            <a:r>
              <a:rPr lang="en-US" sz="2200" dirty="0" err="1"/>
              <a:t>Kebutuhan</a:t>
            </a:r>
            <a:r>
              <a:rPr lang="en-US" sz="2200" dirty="0"/>
              <a:t> </a:t>
            </a:r>
            <a:r>
              <a:rPr lang="en-US" sz="2200" dirty="0" err="1"/>
              <a:t>tenaga</a:t>
            </a:r>
            <a:r>
              <a:rPr lang="en-US" sz="2200" dirty="0"/>
              <a:t> </a:t>
            </a:r>
            <a:r>
              <a:rPr lang="en-US" sz="2200" dirty="0" err="1"/>
              <a:t>kerja</a:t>
            </a:r>
            <a:r>
              <a:rPr lang="en-US" sz="2200" dirty="0"/>
              <a:t>:</a:t>
            </a:r>
          </a:p>
          <a:p>
            <a:pPr lvl="1"/>
            <a:r>
              <a:rPr lang="en-US" sz="2000" dirty="0"/>
              <a:t>Right qualification – </a:t>
            </a:r>
            <a:r>
              <a:rPr lang="en-US" sz="2000" dirty="0" err="1"/>
              <a:t>jenjang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 yang </a:t>
            </a:r>
            <a:r>
              <a:rPr lang="en-US" sz="2000" dirty="0" err="1"/>
              <a:t>tepat</a:t>
            </a:r>
            <a:r>
              <a:rPr lang="en-US" sz="2000" dirty="0"/>
              <a:t> – vertically match;</a:t>
            </a:r>
          </a:p>
          <a:p>
            <a:pPr lvl="1"/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keterampilan</a:t>
            </a:r>
            <a:r>
              <a:rPr lang="en-US" sz="2000" dirty="0"/>
              <a:t> yang </a:t>
            </a:r>
            <a:r>
              <a:rPr lang="en-US" sz="2000" dirty="0" err="1"/>
              <a:t>tepat</a:t>
            </a:r>
            <a:r>
              <a:rPr lang="en-US" sz="2000" dirty="0"/>
              <a:t> </a:t>
            </a:r>
            <a:r>
              <a:rPr lang="en-US" sz="2000" dirty="0">
                <a:sym typeface="Wingdings" panose="05000000000000000000" pitchFamily="2" charset="2"/>
              </a:rPr>
              <a:t> horizontally match;</a:t>
            </a:r>
          </a:p>
          <a:p>
            <a:pPr lvl="1"/>
            <a:r>
              <a:rPr lang="en-US" sz="2000" dirty="0" err="1">
                <a:sym typeface="Wingdings" panose="05000000000000000000" pitchFamily="2" charset="2"/>
              </a:rPr>
              <a:t>Kompetensi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cukup</a:t>
            </a:r>
            <a:r>
              <a:rPr lang="en-US" sz="2000" dirty="0">
                <a:sym typeface="Wingdings" panose="05000000000000000000" pitchFamily="2" charset="2"/>
              </a:rPr>
              <a:t> – professionally certified;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Adaptable </a:t>
            </a:r>
            <a:r>
              <a:rPr lang="en-US" sz="2000" dirty="0" err="1">
                <a:sym typeface="Wingdings" panose="05000000000000000000" pitchFamily="2" charset="2"/>
              </a:rPr>
              <a:t>dan</a:t>
            </a:r>
            <a:r>
              <a:rPr lang="en-US" sz="2000" dirty="0">
                <a:sym typeface="Wingdings" panose="05000000000000000000" pitchFamily="2" charset="2"/>
              </a:rPr>
              <a:t> responsive </a:t>
            </a:r>
            <a:r>
              <a:rPr lang="en-US" sz="2000" dirty="0" err="1">
                <a:sym typeface="Wingdings" panose="05000000000000000000" pitchFamily="2" charset="2"/>
              </a:rPr>
              <a:t>terhadap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dinamika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kebutuhan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keterampilan</a:t>
            </a:r>
            <a:r>
              <a:rPr lang="en-US" sz="2000" dirty="0">
                <a:sym typeface="Wingdings" panose="05000000000000000000" pitchFamily="2" charset="2"/>
              </a:rPr>
              <a:t> di </a:t>
            </a:r>
            <a:r>
              <a:rPr lang="en-US" sz="2000" dirty="0" err="1">
                <a:sym typeface="Wingdings" panose="05000000000000000000" pitchFamily="2" charset="2"/>
              </a:rPr>
              <a:t>tempat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kerja</a:t>
            </a:r>
            <a:r>
              <a:rPr lang="en-US" sz="2000" dirty="0">
                <a:sym typeface="Wingdings" panose="05000000000000000000" pitchFamily="2" charset="2"/>
              </a:rPr>
              <a:t>, </a:t>
            </a:r>
            <a:r>
              <a:rPr lang="en-US" sz="2000" dirty="0" err="1">
                <a:sym typeface="Wingdings" panose="05000000000000000000" pitchFamily="2" charset="2"/>
              </a:rPr>
              <a:t>terutama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perubahan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teknologi</a:t>
            </a:r>
            <a:r>
              <a:rPr lang="en-US" sz="2000" dirty="0">
                <a:sym typeface="Wingdings" panose="05000000000000000000" pitchFamily="2" charset="2"/>
              </a:rPr>
              <a:t>  high trainability.</a:t>
            </a:r>
          </a:p>
          <a:p>
            <a:r>
              <a:rPr lang="en-US" sz="2200" dirty="0"/>
              <a:t>Balanced </a:t>
            </a:r>
            <a:r>
              <a:rPr lang="en-US" sz="2200" dirty="0" err="1"/>
              <a:t>akademik</a:t>
            </a:r>
            <a:r>
              <a:rPr lang="en-US" sz="2200" dirty="0"/>
              <a:t> – </a:t>
            </a:r>
            <a:r>
              <a:rPr lang="en-US" sz="2200" dirty="0" err="1"/>
              <a:t>vokasi</a:t>
            </a:r>
            <a:r>
              <a:rPr lang="en-US" sz="2200" dirty="0"/>
              <a:t>:</a:t>
            </a:r>
          </a:p>
          <a:p>
            <a:pPr lvl="1"/>
            <a:r>
              <a:rPr lang="en-US" sz="2000" dirty="0"/>
              <a:t>Common agreement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pentingnya</a:t>
            </a:r>
            <a:r>
              <a:rPr lang="en-US" sz="2000" dirty="0"/>
              <a:t> </a:t>
            </a:r>
            <a:r>
              <a:rPr lang="en-US" sz="2000" dirty="0" err="1"/>
              <a:t>vokasi</a:t>
            </a:r>
            <a:r>
              <a:rPr lang="en-US" sz="2000" dirty="0"/>
              <a:t> </a:t>
            </a:r>
            <a:r>
              <a:rPr lang="en-US" sz="2000" dirty="0">
                <a:sym typeface="Wingdings" panose="05000000000000000000" pitchFamily="2" charset="2"/>
              </a:rPr>
              <a:t> practical skill improvement;</a:t>
            </a:r>
          </a:p>
          <a:p>
            <a:pPr lvl="1"/>
            <a:r>
              <a:rPr lang="en-US" sz="2000" dirty="0" err="1">
                <a:sym typeface="Wingdings" panose="05000000000000000000" pitchFamily="2" charset="2"/>
              </a:rPr>
              <a:t>Perdebatan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tentang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cara</a:t>
            </a:r>
            <a:r>
              <a:rPr lang="en-US" sz="2000" dirty="0">
                <a:sym typeface="Wingdings" panose="05000000000000000000" pitchFamily="2" charset="2"/>
              </a:rPr>
              <a:t> paling </a:t>
            </a:r>
            <a:r>
              <a:rPr lang="en-US" sz="2000" dirty="0" err="1">
                <a:sym typeface="Wingdings" panose="05000000000000000000" pitchFamily="2" charset="2"/>
              </a:rPr>
              <a:t>efektif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dan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efisien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mewujudkannya</a:t>
            </a:r>
            <a:endParaRPr lang="en-US" sz="2000" dirty="0">
              <a:sym typeface="Wingdings" panose="05000000000000000000" pitchFamily="2" charset="2"/>
            </a:endParaRPr>
          </a:p>
          <a:p>
            <a:pPr lvl="1"/>
            <a:r>
              <a:rPr lang="en-US" sz="2000" dirty="0" err="1">
                <a:sym typeface="Wingdings" panose="05000000000000000000" pitchFamily="2" charset="2"/>
              </a:rPr>
              <a:t>Pada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jenjang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menengah</a:t>
            </a:r>
            <a:r>
              <a:rPr lang="en-US" sz="2000" dirty="0">
                <a:sym typeface="Wingdings" panose="05000000000000000000" pitchFamily="2" charset="2"/>
              </a:rPr>
              <a:t>  </a:t>
            </a:r>
            <a:r>
              <a:rPr lang="en-US" sz="2000" dirty="0" err="1">
                <a:sym typeface="Wingdings" panose="05000000000000000000" pitchFamily="2" charset="2"/>
              </a:rPr>
              <a:t>perdebatan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antara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jalur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umum</a:t>
            </a:r>
            <a:r>
              <a:rPr lang="en-US" sz="2000" dirty="0">
                <a:sym typeface="Wingdings" panose="05000000000000000000" pitchFamily="2" charset="2"/>
              </a:rPr>
              <a:t> vs </a:t>
            </a:r>
            <a:r>
              <a:rPr lang="en-US" sz="2000" dirty="0" err="1">
                <a:sym typeface="Wingdings" panose="05000000000000000000" pitchFamily="2" charset="2"/>
              </a:rPr>
              <a:t>kejuruan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62529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EEA2C-E667-41C2-A35B-08A47378C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19901"/>
          </a:xfrm>
        </p:spPr>
        <p:txBody>
          <a:bodyPr/>
          <a:lstStyle/>
          <a:p>
            <a:r>
              <a:rPr lang="en-US" sz="4000" dirty="0"/>
              <a:t>Which way to go – </a:t>
            </a:r>
            <a:r>
              <a:rPr lang="en-US" sz="4000" dirty="0" err="1"/>
              <a:t>Implikasi</a:t>
            </a:r>
            <a:r>
              <a:rPr lang="en-US" sz="4000" dirty="0"/>
              <a:t> …(2)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73649-F7F5-4AC9-B174-77C4D3E28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95167"/>
            <a:ext cx="10076878" cy="5147035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err="1"/>
              <a:t>Revitalisasi</a:t>
            </a:r>
            <a:r>
              <a:rPr lang="en-US" sz="2400" dirty="0"/>
              <a:t> Pendidikan </a:t>
            </a:r>
            <a:r>
              <a:rPr lang="en-US" sz="2400" dirty="0" err="1"/>
              <a:t>Menengah</a:t>
            </a:r>
            <a:r>
              <a:rPr lang="en-US" sz="2400" dirty="0"/>
              <a:t> </a:t>
            </a:r>
            <a:r>
              <a:rPr lang="en-US" sz="2400" dirty="0" err="1"/>
              <a:t>Kejuruan</a:t>
            </a:r>
            <a:r>
              <a:rPr lang="en-US" sz="2400" dirty="0"/>
              <a:t>:</a:t>
            </a:r>
          </a:p>
          <a:p>
            <a:pPr lvl="1"/>
            <a:r>
              <a:rPr lang="en-US" sz="2200" dirty="0" err="1"/>
              <a:t>Sistem</a:t>
            </a:r>
            <a:r>
              <a:rPr lang="en-US" sz="2200" dirty="0"/>
              <a:t> yang </a:t>
            </a:r>
            <a:r>
              <a:rPr lang="en-US" sz="2200" dirty="0" err="1"/>
              <a:t>ada</a:t>
            </a:r>
            <a:r>
              <a:rPr lang="en-US" sz="2200" dirty="0"/>
              <a:t> </a:t>
            </a:r>
            <a:r>
              <a:rPr lang="en-US" sz="2200" dirty="0" err="1"/>
              <a:t>cukup</a:t>
            </a:r>
            <a:r>
              <a:rPr lang="en-US" sz="2200" dirty="0"/>
              <a:t> </a:t>
            </a:r>
            <a:r>
              <a:rPr lang="en-US" sz="2200" dirty="0" err="1"/>
              <a:t>besar</a:t>
            </a:r>
            <a:r>
              <a:rPr lang="en-US" sz="2200" dirty="0"/>
              <a:t>, </a:t>
            </a:r>
            <a:r>
              <a:rPr lang="en-US" sz="2200" dirty="0" err="1"/>
              <a:t>secara</a:t>
            </a:r>
            <a:r>
              <a:rPr lang="en-US" sz="2200" dirty="0"/>
              <a:t> </a:t>
            </a:r>
            <a:r>
              <a:rPr lang="en-US" sz="2200" dirty="0" err="1"/>
              <a:t>historis</a:t>
            </a:r>
            <a:r>
              <a:rPr lang="en-US" sz="2200" dirty="0"/>
              <a:t> di </a:t>
            </a:r>
            <a:r>
              <a:rPr lang="en-US" sz="2200" dirty="0" err="1"/>
              <a:t>luar</a:t>
            </a:r>
            <a:r>
              <a:rPr lang="en-US" sz="2200" dirty="0"/>
              <a:t> </a:t>
            </a:r>
            <a:r>
              <a:rPr lang="en-US" sz="2200" dirty="0" err="1"/>
              <a:t>kapasitas</a:t>
            </a:r>
            <a:r>
              <a:rPr lang="en-US" sz="2200" dirty="0"/>
              <a:t> </a:t>
            </a:r>
            <a:r>
              <a:rPr lang="en-US" sz="2200" dirty="0" err="1"/>
              <a:t>fiskal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memperkuat</a:t>
            </a:r>
            <a:r>
              <a:rPr lang="en-US" sz="2200" dirty="0"/>
              <a:t> </a:t>
            </a:r>
            <a:r>
              <a:rPr lang="en-US" sz="2200" dirty="0" err="1"/>
              <a:t>secara</a:t>
            </a:r>
            <a:r>
              <a:rPr lang="en-US" sz="2200" dirty="0"/>
              <a:t> </a:t>
            </a:r>
            <a:r>
              <a:rPr lang="en-US" sz="2200" dirty="0" err="1"/>
              <a:t>cepat</a:t>
            </a:r>
            <a:r>
              <a:rPr lang="en-US" sz="2200" dirty="0"/>
              <a:t> </a:t>
            </a:r>
            <a:r>
              <a:rPr lang="en-US" sz="2200" dirty="0">
                <a:sym typeface="Wingdings" panose="05000000000000000000" pitchFamily="2" charset="2"/>
              </a:rPr>
              <a:t> </a:t>
            </a:r>
            <a:r>
              <a:rPr lang="en-US" sz="2200" dirty="0" err="1">
                <a:sym typeface="Wingdings" panose="05000000000000000000" pitchFamily="2" charset="2"/>
              </a:rPr>
              <a:t>berhenti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ekspansi</a:t>
            </a:r>
            <a:r>
              <a:rPr lang="en-US" sz="2200" dirty="0">
                <a:sym typeface="Wingdings" panose="05000000000000000000" pitchFamily="2" charset="2"/>
              </a:rPr>
              <a:t>;</a:t>
            </a:r>
            <a:endParaRPr lang="en-US" sz="2200" dirty="0"/>
          </a:p>
          <a:p>
            <a:pPr lvl="1"/>
            <a:r>
              <a:rPr lang="en-US" sz="2200" dirty="0" err="1"/>
              <a:t>Kekurangan</a:t>
            </a:r>
            <a:r>
              <a:rPr lang="en-US" sz="2200" dirty="0"/>
              <a:t> guru </a:t>
            </a:r>
            <a:r>
              <a:rPr lang="en-US" sz="2200" dirty="0" err="1"/>
              <a:t>produktif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peralatan</a:t>
            </a:r>
            <a:r>
              <a:rPr lang="en-US" sz="2200" dirty="0"/>
              <a:t> </a:t>
            </a:r>
            <a:r>
              <a:rPr lang="en-US" sz="2200" dirty="0" err="1"/>
              <a:t>praktek</a:t>
            </a:r>
            <a:r>
              <a:rPr lang="en-US" sz="2200" dirty="0"/>
              <a:t> </a:t>
            </a:r>
            <a:r>
              <a:rPr lang="en-US" sz="2200" dirty="0" err="1"/>
              <a:t>memerlukan</a:t>
            </a:r>
            <a:r>
              <a:rPr lang="en-US" sz="2200" dirty="0"/>
              <a:t> </a:t>
            </a:r>
            <a:r>
              <a:rPr lang="en-US" sz="2200" dirty="0" err="1"/>
              <a:t>waktu</a:t>
            </a:r>
            <a:r>
              <a:rPr lang="en-US" sz="2200" dirty="0"/>
              <a:t> lama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biaya</a:t>
            </a:r>
            <a:r>
              <a:rPr lang="en-US" sz="2200" dirty="0"/>
              <a:t> </a:t>
            </a:r>
            <a:r>
              <a:rPr lang="en-US" sz="2200" dirty="0" err="1"/>
              <a:t>besar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menyediakan</a:t>
            </a:r>
            <a:r>
              <a:rPr lang="en-US" sz="2200" dirty="0"/>
              <a:t>;</a:t>
            </a:r>
          </a:p>
          <a:p>
            <a:pPr lvl="1"/>
            <a:r>
              <a:rPr lang="en-US" sz="2200" dirty="0" err="1"/>
              <a:t>Otonomi</a:t>
            </a:r>
            <a:r>
              <a:rPr lang="en-US" sz="2200" dirty="0"/>
              <a:t>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besar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tingkat</a:t>
            </a:r>
            <a:r>
              <a:rPr lang="en-US" sz="2200" dirty="0"/>
              <a:t> </a:t>
            </a:r>
            <a:r>
              <a:rPr lang="en-US" sz="2200" dirty="0" err="1"/>
              <a:t>pemerintah</a:t>
            </a:r>
            <a:r>
              <a:rPr lang="en-US" sz="2200" dirty="0"/>
              <a:t> </a:t>
            </a:r>
            <a:r>
              <a:rPr lang="en-US" sz="2200" dirty="0" err="1"/>
              <a:t>daerah</a:t>
            </a:r>
            <a:r>
              <a:rPr lang="en-US" sz="2200" dirty="0"/>
              <a:t>/</a:t>
            </a:r>
            <a:r>
              <a:rPr lang="en-US" sz="2200" dirty="0" err="1"/>
              <a:t>sekolah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melakukan</a:t>
            </a:r>
            <a:r>
              <a:rPr lang="en-US" sz="2200" dirty="0"/>
              <a:t> </a:t>
            </a:r>
            <a:r>
              <a:rPr lang="en-US" sz="2200" dirty="0" err="1"/>
              <a:t>penataan</a:t>
            </a:r>
            <a:r>
              <a:rPr lang="en-US" sz="2200" dirty="0"/>
              <a:t> </a:t>
            </a:r>
            <a:r>
              <a:rPr lang="en-US" sz="2200" dirty="0" err="1"/>
              <a:t>jurusan</a:t>
            </a:r>
            <a:r>
              <a:rPr lang="en-US" sz="2200" dirty="0"/>
              <a:t> (</a:t>
            </a:r>
            <a:r>
              <a:rPr lang="en-US" sz="2200" i="1" dirty="0"/>
              <a:t>reengineering</a:t>
            </a:r>
            <a:r>
              <a:rPr lang="en-US" sz="2200" dirty="0"/>
              <a:t>)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menyiasati</a:t>
            </a:r>
            <a:r>
              <a:rPr lang="en-US" sz="2200" dirty="0"/>
              <a:t> matching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baik</a:t>
            </a:r>
            <a:r>
              <a:rPr lang="en-US" sz="2200" dirty="0"/>
              <a:t>;</a:t>
            </a:r>
          </a:p>
          <a:p>
            <a:pPr lvl="1"/>
            <a:r>
              <a:rPr lang="en-US" sz="2200" dirty="0" err="1"/>
              <a:t>Insentif</a:t>
            </a:r>
            <a:r>
              <a:rPr lang="en-US" sz="2200" dirty="0"/>
              <a:t> </a:t>
            </a:r>
            <a:r>
              <a:rPr lang="en-US" sz="2200" dirty="0" err="1"/>
              <a:t>fiskal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perusahaan</a:t>
            </a:r>
            <a:r>
              <a:rPr lang="en-US" sz="2200" dirty="0"/>
              <a:t> yang </a:t>
            </a:r>
            <a:r>
              <a:rPr lang="en-US" sz="2200" dirty="0" err="1"/>
              <a:t>berpartisipasi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program </a:t>
            </a:r>
            <a:r>
              <a:rPr lang="en-US" sz="2200" dirty="0" err="1"/>
              <a:t>pemagangan</a:t>
            </a:r>
            <a:r>
              <a:rPr lang="en-US" sz="2200" dirty="0"/>
              <a:t> </a:t>
            </a:r>
            <a:r>
              <a:rPr lang="en-US" sz="2200" dirty="0" err="1"/>
              <a:t>calon</a:t>
            </a:r>
            <a:r>
              <a:rPr lang="en-US" sz="2200" dirty="0"/>
              <a:t> </a:t>
            </a:r>
            <a:r>
              <a:rPr lang="en-US" sz="2200" dirty="0" err="1"/>
              <a:t>lulusan</a:t>
            </a:r>
            <a:r>
              <a:rPr lang="en-US" sz="2200" dirty="0"/>
              <a:t>.</a:t>
            </a:r>
          </a:p>
          <a:p>
            <a:r>
              <a:rPr lang="en-US" sz="2400" dirty="0"/>
              <a:t>Pendidikan </a:t>
            </a:r>
            <a:r>
              <a:rPr lang="en-US" sz="2400" dirty="0" err="1"/>
              <a:t>Vokasi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jenjang</a:t>
            </a:r>
            <a:r>
              <a:rPr lang="en-US" sz="2400" dirty="0"/>
              <a:t>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endParaRPr lang="en-US" sz="2400" dirty="0"/>
          </a:p>
          <a:p>
            <a:pPr lvl="1"/>
            <a:r>
              <a:rPr lang="en-US" sz="2200" dirty="0" err="1"/>
              <a:t>Peningkatan</a:t>
            </a:r>
            <a:r>
              <a:rPr lang="en-US" sz="2200" dirty="0"/>
              <a:t> resources, SDM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peralatan</a:t>
            </a:r>
            <a:r>
              <a:rPr lang="en-US" sz="2200" dirty="0"/>
              <a:t> di </a:t>
            </a:r>
            <a:r>
              <a:rPr lang="en-US" sz="2200" dirty="0" err="1"/>
              <a:t>politeknik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pendidikan</a:t>
            </a:r>
            <a:r>
              <a:rPr lang="en-US" sz="2200" dirty="0"/>
              <a:t> </a:t>
            </a:r>
            <a:r>
              <a:rPr lang="en-US" sz="2200" dirty="0" err="1"/>
              <a:t>tinggi</a:t>
            </a:r>
            <a:r>
              <a:rPr lang="en-US" sz="2200" dirty="0"/>
              <a:t> </a:t>
            </a:r>
            <a:r>
              <a:rPr lang="en-US" sz="2200" dirty="0" err="1"/>
              <a:t>vokasi</a:t>
            </a:r>
            <a:r>
              <a:rPr lang="en-US" sz="2200" dirty="0"/>
              <a:t> </a:t>
            </a:r>
            <a:r>
              <a:rPr lang="en-US" sz="2200" dirty="0" err="1"/>
              <a:t>lainnya</a:t>
            </a:r>
            <a:r>
              <a:rPr lang="en-US" sz="2200" dirty="0"/>
              <a:t>;</a:t>
            </a:r>
          </a:p>
          <a:p>
            <a:pPr lvl="1"/>
            <a:r>
              <a:rPr lang="en-US" sz="2200" dirty="0" err="1"/>
              <a:t>Restrukturisasi</a:t>
            </a:r>
            <a:r>
              <a:rPr lang="en-US" sz="2200" dirty="0"/>
              <a:t> program </a:t>
            </a:r>
            <a:r>
              <a:rPr lang="en-US" sz="2200" dirty="0" err="1"/>
              <a:t>pembelajaran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menekankan</a:t>
            </a:r>
            <a:r>
              <a:rPr lang="en-US" sz="2200" dirty="0"/>
              <a:t> </a:t>
            </a:r>
            <a:r>
              <a:rPr lang="en-US" sz="2200" dirty="0" err="1"/>
              <a:t>praktek</a:t>
            </a:r>
            <a:r>
              <a:rPr lang="en-US" sz="2200" dirty="0"/>
              <a:t> di industry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bagian</a:t>
            </a:r>
            <a:r>
              <a:rPr lang="en-US" sz="2200" dirty="0"/>
              <a:t> </a:t>
            </a:r>
            <a:r>
              <a:rPr lang="en-US" sz="2200" dirty="0" err="1"/>
              <a:t>utama</a:t>
            </a:r>
            <a:r>
              <a:rPr lang="en-US" sz="2200" dirty="0"/>
              <a:t> </a:t>
            </a:r>
            <a:r>
              <a:rPr lang="en-US" sz="2200" dirty="0" err="1"/>
              <a:t>pendidikan</a:t>
            </a:r>
            <a:r>
              <a:rPr lang="en-US" sz="2200" dirty="0"/>
              <a:t>, </a:t>
            </a:r>
            <a:r>
              <a:rPr lang="en-US" sz="2200" dirty="0" err="1"/>
              <a:t>setidaknya</a:t>
            </a:r>
            <a:r>
              <a:rPr lang="en-US" sz="2200" dirty="0"/>
              <a:t> 1/3 </a:t>
            </a:r>
            <a:r>
              <a:rPr lang="en-US" sz="2200" dirty="0" err="1"/>
              <a:t>waktu</a:t>
            </a:r>
            <a:r>
              <a:rPr lang="en-US" sz="2200" dirty="0"/>
              <a:t> total study.</a:t>
            </a:r>
          </a:p>
        </p:txBody>
      </p:sp>
    </p:spTree>
    <p:extLst>
      <p:ext uri="{BB962C8B-B14F-4D97-AF65-F5344CB8AC3E}">
        <p14:creationId xmlns:p14="http://schemas.microsoft.com/office/powerpoint/2010/main" val="4267654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EEA2C-E667-41C2-A35B-08A47378C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19901"/>
          </a:xfrm>
        </p:spPr>
        <p:txBody>
          <a:bodyPr/>
          <a:lstStyle/>
          <a:p>
            <a:r>
              <a:rPr lang="en-US" sz="4000" dirty="0"/>
              <a:t>Which way to go – </a:t>
            </a:r>
            <a:r>
              <a:rPr lang="en-US" sz="4000" dirty="0" err="1"/>
              <a:t>Implikasi</a:t>
            </a:r>
            <a:r>
              <a:rPr lang="en-US" sz="4000" dirty="0"/>
              <a:t> …(3)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73649-F7F5-4AC9-B174-77C4D3E28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95168"/>
            <a:ext cx="10076878" cy="5194168"/>
          </a:xfrm>
        </p:spPr>
        <p:txBody>
          <a:bodyPr>
            <a:normAutofit/>
          </a:bodyPr>
          <a:lstStyle/>
          <a:p>
            <a:r>
              <a:rPr lang="en-US" sz="2200" dirty="0" err="1"/>
              <a:t>Memperkuat</a:t>
            </a:r>
            <a:r>
              <a:rPr lang="en-US" sz="2200" dirty="0"/>
              <a:t> Quality Assurance System:</a:t>
            </a:r>
          </a:p>
          <a:p>
            <a:pPr lvl="1"/>
            <a:r>
              <a:rPr lang="id-ID" sz="2000" dirty="0"/>
              <a:t>Memperluas fungsi BNSP</a:t>
            </a:r>
            <a:r>
              <a:rPr lang="en-US" sz="2000" dirty="0"/>
              <a:t>: </a:t>
            </a:r>
            <a:r>
              <a:rPr lang="id-ID" sz="2000" dirty="0"/>
              <a:t>lembaga sertifikasi profesi, ditambah dengan fungsi baru sebagai Badan Ketrampilan/Skill Nasional (National Skill Council) yang tugasnya adalah menyusun SKKNI. </a:t>
            </a:r>
            <a:endParaRPr lang="en-US" sz="2000" dirty="0"/>
          </a:p>
          <a:p>
            <a:pPr lvl="1"/>
            <a:r>
              <a:rPr lang="id-ID" sz="2000" dirty="0"/>
              <a:t>Memastikan bahwa setiap LSP (Lembaga Sertifikasi Profesi) memiliki assesor yang sudah memilki kompetensi dalam melaksanakan asesmen kinerja, sesuai dengan standar global/internasional</a:t>
            </a:r>
            <a:r>
              <a:rPr lang="en-US" sz="2000" dirty="0"/>
              <a:t>.</a:t>
            </a:r>
          </a:p>
          <a:p>
            <a:r>
              <a:rPr lang="en-US" sz="2200" dirty="0"/>
              <a:t>School to work transition:</a:t>
            </a:r>
          </a:p>
          <a:p>
            <a:pPr lvl="1"/>
            <a:r>
              <a:rPr lang="en-US" sz="2000" dirty="0" err="1"/>
              <a:t>Memperbaiki</a:t>
            </a:r>
            <a:r>
              <a:rPr lang="en-US" sz="2000" dirty="0"/>
              <a:t> employability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jangka</a:t>
            </a:r>
            <a:r>
              <a:rPr lang="en-US" sz="2000" dirty="0"/>
              <a:t> </a:t>
            </a:r>
            <a:r>
              <a:rPr lang="en-US" sz="2000" dirty="0" err="1"/>
              <a:t>pendek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menengah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melibatkan</a:t>
            </a:r>
            <a:r>
              <a:rPr lang="en-US" sz="2000" dirty="0"/>
              <a:t> dunia </a:t>
            </a:r>
            <a:r>
              <a:rPr lang="en-US" sz="2000" dirty="0" err="1"/>
              <a:t>usaha</a:t>
            </a:r>
            <a:r>
              <a:rPr lang="en-US" sz="2000" dirty="0"/>
              <a:t>;</a:t>
            </a:r>
          </a:p>
          <a:p>
            <a:pPr lvl="1"/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insentif</a:t>
            </a:r>
            <a:r>
              <a:rPr lang="en-US" sz="2000" dirty="0"/>
              <a:t> </a:t>
            </a:r>
            <a:r>
              <a:rPr lang="en-US" sz="2000" dirty="0" err="1"/>
              <a:t>fiskal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hiring new graduates – subsidized inhouse training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;</a:t>
            </a:r>
          </a:p>
          <a:p>
            <a:pPr lvl="1"/>
            <a:r>
              <a:rPr lang="en-US" sz="2000" dirty="0"/>
              <a:t>School to work </a:t>
            </a:r>
            <a:r>
              <a:rPr lang="en-US" sz="2000" dirty="0" err="1"/>
              <a:t>transitition</a:t>
            </a:r>
            <a:r>
              <a:rPr lang="en-US" sz="2000" dirty="0"/>
              <a:t> program </a:t>
            </a:r>
            <a:r>
              <a:rPr lang="en-US" sz="2000" dirty="0" err="1"/>
              <a:t>berlaku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hiring new graduates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jalur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jenjang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.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26780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4EEBE-5178-40E2-86F9-EB378E4B8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3888" y="2969675"/>
            <a:ext cx="9404723" cy="1400530"/>
          </a:xfrm>
        </p:spPr>
        <p:txBody>
          <a:bodyPr/>
          <a:lstStyle/>
          <a:p>
            <a:r>
              <a:rPr lang="en-US" dirty="0" err="1"/>
              <a:t>Terimakasih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994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FB2A6-1F5B-411D-B940-6D346E84C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0042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2E3D0-9C1B-4AE4-8445-C69D912D5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95168"/>
            <a:ext cx="10048597" cy="5156461"/>
          </a:xfrm>
        </p:spPr>
        <p:txBody>
          <a:bodyPr>
            <a:normAutofit/>
          </a:bodyPr>
          <a:lstStyle/>
          <a:p>
            <a:r>
              <a:rPr lang="en-US" sz="2200" dirty="0">
                <a:sym typeface="Wingdings" panose="05000000000000000000" pitchFamily="2" charset="2"/>
              </a:rPr>
              <a:t>Trend </a:t>
            </a:r>
            <a:r>
              <a:rPr lang="en-US" sz="2200" dirty="0" err="1">
                <a:sym typeface="Wingdings" panose="05000000000000000000" pitchFamily="2" charset="2"/>
              </a:rPr>
              <a:t>peningkatan</a:t>
            </a:r>
            <a:r>
              <a:rPr lang="en-US" sz="2200" dirty="0">
                <a:sym typeface="Wingdings" panose="05000000000000000000" pitchFamily="2" charset="2"/>
              </a:rPr>
              <a:t> mismatch </a:t>
            </a:r>
            <a:r>
              <a:rPr lang="en-US" sz="2200" dirty="0" err="1">
                <a:sym typeface="Wingdings" panose="05000000000000000000" pitchFamily="2" charset="2"/>
              </a:rPr>
              <a:t>antara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pendidikan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dan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pekerjaan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secara</a:t>
            </a:r>
            <a:r>
              <a:rPr lang="en-US" sz="2200" dirty="0">
                <a:sym typeface="Wingdings" panose="05000000000000000000" pitchFamily="2" charset="2"/>
              </a:rPr>
              <a:t> global: vertical, horizontal, (skill-academia);</a:t>
            </a:r>
          </a:p>
          <a:p>
            <a:r>
              <a:rPr lang="en-US" sz="2200" dirty="0"/>
              <a:t>Trend </a:t>
            </a:r>
            <a:r>
              <a:rPr lang="en-US" sz="2200" dirty="0" err="1"/>
              <a:t>pekerjaan</a:t>
            </a:r>
            <a:r>
              <a:rPr lang="en-US" sz="2200" dirty="0"/>
              <a:t> masa </a:t>
            </a:r>
            <a:r>
              <a:rPr lang="en-US" sz="2200" dirty="0" err="1"/>
              <a:t>depan</a:t>
            </a:r>
            <a:r>
              <a:rPr lang="en-US" sz="2200" dirty="0"/>
              <a:t> </a:t>
            </a:r>
            <a:r>
              <a:rPr lang="en-US" sz="2200" dirty="0" err="1"/>
              <a:t>membutuhkan</a:t>
            </a:r>
            <a:r>
              <a:rPr lang="en-US" sz="2200" dirty="0"/>
              <a:t> </a:t>
            </a:r>
            <a:r>
              <a:rPr lang="en-US" sz="2200" dirty="0" err="1"/>
              <a:t>tenaga</a:t>
            </a:r>
            <a:r>
              <a:rPr lang="en-US" sz="2200" dirty="0"/>
              <a:t> </a:t>
            </a:r>
            <a:r>
              <a:rPr lang="en-US" sz="2200" dirty="0" err="1"/>
              <a:t>kerja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keterampilan</a:t>
            </a:r>
            <a:r>
              <a:rPr lang="en-US" sz="2200" dirty="0"/>
              <a:t> </a:t>
            </a:r>
            <a:r>
              <a:rPr lang="en-US" sz="2200" dirty="0" err="1"/>
              <a:t>tinggi</a:t>
            </a:r>
            <a:r>
              <a:rPr lang="en-US" sz="2200" dirty="0"/>
              <a:t>;</a:t>
            </a:r>
          </a:p>
          <a:p>
            <a:r>
              <a:rPr lang="en-US" sz="2200" dirty="0" err="1">
                <a:sym typeface="Wingdings" panose="05000000000000000000" pitchFamily="2" charset="2"/>
              </a:rPr>
              <a:t>Pekermbangan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teknologi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terjadi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dengan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kecepatan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makin</a:t>
            </a:r>
            <a:r>
              <a:rPr lang="en-US" sz="2200" dirty="0">
                <a:sym typeface="Wingdings" panose="05000000000000000000" pitchFamily="2" charset="2"/>
              </a:rPr>
              <a:t> lama </a:t>
            </a:r>
            <a:r>
              <a:rPr lang="en-US" sz="2200" dirty="0" err="1">
                <a:sym typeface="Wingdings" panose="05000000000000000000" pitchFamily="2" charset="2"/>
              </a:rPr>
              <a:t>makin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tinggi</a:t>
            </a:r>
            <a:r>
              <a:rPr lang="en-US" sz="2200" dirty="0">
                <a:sym typeface="Wingdings" panose="05000000000000000000" pitchFamily="2" charset="2"/>
              </a:rPr>
              <a:t>  </a:t>
            </a:r>
            <a:r>
              <a:rPr lang="en-US" sz="2200" dirty="0" err="1">
                <a:sym typeface="Wingdings" panose="05000000000000000000" pitchFamily="2" charset="2"/>
              </a:rPr>
              <a:t>teknologi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dan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keterampilan</a:t>
            </a:r>
            <a:r>
              <a:rPr lang="en-US" sz="2200" dirty="0">
                <a:sym typeface="Wingdings" panose="05000000000000000000" pitchFamily="2" charset="2"/>
              </a:rPr>
              <a:t> di </a:t>
            </a:r>
            <a:r>
              <a:rPr lang="en-US" sz="2200" dirty="0" err="1">
                <a:sym typeface="Wingdings" panose="05000000000000000000" pitchFamily="2" charset="2"/>
              </a:rPr>
              <a:t>tempat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kerja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selalu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berubah</a:t>
            </a:r>
            <a:r>
              <a:rPr lang="en-US" sz="2200" dirty="0">
                <a:sym typeface="Wingdings" panose="05000000000000000000" pitchFamily="2" charset="2"/>
              </a:rPr>
              <a:t>;</a:t>
            </a:r>
          </a:p>
          <a:p>
            <a:r>
              <a:rPr lang="en-US" sz="2200" dirty="0"/>
              <a:t>Banyak </a:t>
            </a:r>
            <a:r>
              <a:rPr lang="en-US" sz="2200" dirty="0" err="1"/>
              <a:t>lulusan</a:t>
            </a:r>
            <a:r>
              <a:rPr lang="en-US" sz="2200" dirty="0"/>
              <a:t> </a:t>
            </a:r>
            <a:r>
              <a:rPr lang="en-US" sz="2200" dirty="0" err="1"/>
              <a:t>kesulitan</a:t>
            </a:r>
            <a:r>
              <a:rPr lang="en-US" sz="2200" dirty="0"/>
              <a:t> </a:t>
            </a:r>
            <a:r>
              <a:rPr lang="en-US" sz="2200" dirty="0" err="1"/>
              <a:t>mencari</a:t>
            </a:r>
            <a:r>
              <a:rPr lang="en-US" sz="2200" dirty="0"/>
              <a:t> </a:t>
            </a:r>
            <a:r>
              <a:rPr lang="en-US" sz="2200" dirty="0" err="1"/>
              <a:t>pekerjaan</a:t>
            </a:r>
            <a:r>
              <a:rPr lang="en-US" sz="2200" dirty="0"/>
              <a:t>,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saat</a:t>
            </a:r>
            <a:r>
              <a:rPr lang="en-US" sz="2200" dirty="0"/>
              <a:t> yang </a:t>
            </a:r>
            <a:r>
              <a:rPr lang="en-US" sz="2200" dirty="0" err="1"/>
              <a:t>sama</a:t>
            </a:r>
            <a:r>
              <a:rPr lang="en-US" sz="2200" dirty="0"/>
              <a:t> </a:t>
            </a:r>
            <a:r>
              <a:rPr lang="en-US" sz="2200" dirty="0" err="1"/>
              <a:t>perusahaan</a:t>
            </a:r>
            <a:r>
              <a:rPr lang="en-US" sz="2200" dirty="0"/>
              <a:t> </a:t>
            </a:r>
            <a:r>
              <a:rPr lang="en-US" sz="2200" dirty="0" err="1"/>
              <a:t>kesulitan</a:t>
            </a:r>
            <a:r>
              <a:rPr lang="en-US" sz="2200" dirty="0"/>
              <a:t> </a:t>
            </a:r>
            <a:r>
              <a:rPr lang="en-US" sz="2200" dirty="0" err="1"/>
              <a:t>mencari</a:t>
            </a:r>
            <a:r>
              <a:rPr lang="en-US" sz="2200" dirty="0"/>
              <a:t> </a:t>
            </a:r>
            <a:r>
              <a:rPr lang="en-US" sz="2200" dirty="0" err="1"/>
              <a:t>tenaga</a:t>
            </a:r>
            <a:r>
              <a:rPr lang="en-US" sz="2200" dirty="0"/>
              <a:t> </a:t>
            </a:r>
            <a:r>
              <a:rPr lang="en-US" sz="2200" dirty="0" err="1"/>
              <a:t>kerja</a:t>
            </a:r>
            <a:r>
              <a:rPr lang="en-US" sz="2200" dirty="0"/>
              <a:t> yang </a:t>
            </a:r>
            <a:r>
              <a:rPr lang="en-US" sz="2200" dirty="0" err="1"/>
              <a:t>dibutuhkan</a:t>
            </a:r>
            <a:r>
              <a:rPr lang="en-US" sz="2200" dirty="0"/>
              <a:t>;</a:t>
            </a:r>
          </a:p>
          <a:p>
            <a:r>
              <a:rPr lang="en-US" sz="2200" dirty="0" err="1"/>
              <a:t>Pasar</a:t>
            </a:r>
            <a:r>
              <a:rPr lang="en-US" sz="2200" dirty="0"/>
              <a:t> Bersama ASEAN </a:t>
            </a:r>
            <a:r>
              <a:rPr lang="en-US" sz="2200" dirty="0">
                <a:sym typeface="Wingdings" panose="05000000000000000000" pitchFamily="2" charset="2"/>
              </a:rPr>
              <a:t> </a:t>
            </a:r>
            <a:r>
              <a:rPr lang="en-US" sz="2200" dirty="0" err="1">
                <a:sym typeface="Wingdings" panose="05000000000000000000" pitchFamily="2" charset="2"/>
              </a:rPr>
              <a:t>mobilitas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tenaga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kerja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antar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negara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anggota</a:t>
            </a:r>
            <a:r>
              <a:rPr lang="en-US" sz="2200" dirty="0">
                <a:sym typeface="Wingdings" panose="05000000000000000000" pitchFamily="2" charset="2"/>
              </a:rPr>
              <a:t>, </a:t>
            </a:r>
            <a:r>
              <a:rPr lang="en-US" sz="2200" dirty="0" err="1">
                <a:sym typeface="Wingdings" panose="05000000000000000000" pitchFamily="2" charset="2"/>
              </a:rPr>
              <a:t>kompetisi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makin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tajam</a:t>
            </a:r>
            <a:r>
              <a:rPr lang="en-US" sz="2200" dirty="0">
                <a:sym typeface="Wingdings" panose="05000000000000000000" pitchFamily="2" charset="2"/>
              </a:rPr>
              <a:t>;</a:t>
            </a:r>
          </a:p>
          <a:p>
            <a:r>
              <a:rPr lang="en-US" sz="2200" dirty="0" err="1">
                <a:sym typeface="Wingdings" panose="05000000000000000000" pitchFamily="2" charset="2"/>
              </a:rPr>
              <a:t>Implikasi</a:t>
            </a:r>
            <a:r>
              <a:rPr lang="en-US" sz="2200" dirty="0">
                <a:sym typeface="Wingdings" panose="05000000000000000000" pitchFamily="2" charset="2"/>
              </a:rPr>
              <a:t> “</a:t>
            </a:r>
            <a:r>
              <a:rPr lang="en-US" sz="2200" i="1" dirty="0">
                <a:sym typeface="Wingdings" panose="05000000000000000000" pitchFamily="2" charset="2"/>
              </a:rPr>
              <a:t>supply side</a:t>
            </a:r>
            <a:r>
              <a:rPr lang="en-US" sz="2200" dirty="0">
                <a:sym typeface="Wingdings" panose="05000000000000000000" pitchFamily="2" charset="2"/>
              </a:rPr>
              <a:t>” </a:t>
            </a:r>
            <a:r>
              <a:rPr lang="en-US" sz="2200" dirty="0" err="1">
                <a:sym typeface="Wingdings" panose="05000000000000000000" pitchFamily="2" charset="2"/>
              </a:rPr>
              <a:t>akan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makin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menonjol</a:t>
            </a:r>
            <a:r>
              <a:rPr lang="en-US" sz="2200" dirty="0">
                <a:sym typeface="Wingdings" panose="05000000000000000000" pitchFamily="2" charset="2"/>
              </a:rPr>
              <a:t>  </a:t>
            </a:r>
            <a:r>
              <a:rPr lang="en-US" sz="2200" dirty="0" err="1">
                <a:sym typeface="Wingdings" panose="05000000000000000000" pitchFamily="2" charset="2"/>
              </a:rPr>
              <a:t>sistem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pendidikan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dan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pelatihan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harus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makin</a:t>
            </a:r>
            <a:r>
              <a:rPr lang="en-US" sz="2200" dirty="0">
                <a:sym typeface="Wingdings" panose="05000000000000000000" pitchFamily="2" charset="2"/>
              </a:rPr>
              <a:t> responsive </a:t>
            </a:r>
            <a:r>
              <a:rPr lang="en-US" sz="2200" dirty="0" err="1">
                <a:sym typeface="Wingdings" panose="05000000000000000000" pitchFamily="2" charset="2"/>
              </a:rPr>
              <a:t>terhadap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dinamika</a:t>
            </a:r>
            <a:r>
              <a:rPr lang="en-US" sz="2200" dirty="0">
                <a:sym typeface="Wingdings" panose="05000000000000000000" pitchFamily="2" charset="2"/>
              </a:rPr>
              <a:t> “</a:t>
            </a:r>
            <a:r>
              <a:rPr lang="en-US" sz="2200" i="1" dirty="0">
                <a:sym typeface="Wingdings" panose="05000000000000000000" pitchFamily="2" charset="2"/>
              </a:rPr>
              <a:t>demand side</a:t>
            </a:r>
            <a:r>
              <a:rPr lang="en-US" sz="2200" dirty="0">
                <a:sym typeface="Wingdings" panose="05000000000000000000" pitchFamily="2" charset="2"/>
              </a:rPr>
              <a:t>”.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725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5EEF1-4F29-4ED1-AFA5-DD8262338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76461"/>
          </a:xfrm>
        </p:spPr>
        <p:txBody>
          <a:bodyPr/>
          <a:lstStyle/>
          <a:p>
            <a:r>
              <a:rPr lang="en-US" dirty="0"/>
              <a:t>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87730-AE3A-4891-BCAC-45718809D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29180"/>
            <a:ext cx="8946541" cy="5288436"/>
          </a:xfrm>
        </p:spPr>
        <p:txBody>
          <a:bodyPr/>
          <a:lstStyle/>
          <a:p>
            <a:r>
              <a:rPr lang="en-US" sz="2200" dirty="0" err="1">
                <a:sym typeface="Wingdings" panose="05000000000000000000" pitchFamily="2" charset="2"/>
              </a:rPr>
              <a:t>Fenomena</a:t>
            </a:r>
            <a:r>
              <a:rPr lang="en-US" sz="2200" dirty="0">
                <a:sym typeface="Wingdings" panose="05000000000000000000" pitchFamily="2" charset="2"/>
              </a:rPr>
              <a:t> mismatch </a:t>
            </a:r>
            <a:r>
              <a:rPr lang="en-US" sz="2200" dirty="0" err="1">
                <a:sym typeface="Wingdings" panose="05000000000000000000" pitchFamily="2" charset="2"/>
              </a:rPr>
              <a:t>merupakan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i="1" dirty="0">
                <a:sym typeface="Wingdings" panose="05000000000000000000" pitchFamily="2" charset="2"/>
              </a:rPr>
              <a:t>demand side as much as supply side issues</a:t>
            </a:r>
            <a:r>
              <a:rPr lang="en-US" sz="2200" dirty="0">
                <a:sym typeface="Wingdings" panose="05000000000000000000" pitchFamily="2" charset="2"/>
              </a:rPr>
              <a:t>;</a:t>
            </a:r>
          </a:p>
          <a:p>
            <a:r>
              <a:rPr lang="en-US" sz="2200" i="1" dirty="0">
                <a:sym typeface="Wingdings" panose="05000000000000000000" pitchFamily="2" charset="2"/>
              </a:rPr>
              <a:t>Demand side</a:t>
            </a:r>
            <a:r>
              <a:rPr lang="en-US" sz="2200" dirty="0">
                <a:sym typeface="Wingdings" panose="05000000000000000000" pitchFamily="2" charset="2"/>
              </a:rPr>
              <a:t>: </a:t>
            </a:r>
            <a:r>
              <a:rPr lang="en-US" sz="2200" i="1" dirty="0">
                <a:sym typeface="Wingdings" panose="05000000000000000000" pitchFamily="2" charset="2"/>
              </a:rPr>
              <a:t>growth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dan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i="1" dirty="0">
                <a:sym typeface="Wingdings" panose="05000000000000000000" pitchFamily="2" charset="2"/>
              </a:rPr>
              <a:t>employment creation </a:t>
            </a:r>
            <a:r>
              <a:rPr lang="en-US" sz="2200" dirty="0">
                <a:sym typeface="Wingdings" panose="05000000000000000000" pitchFamily="2" charset="2"/>
              </a:rPr>
              <a:t>juga </a:t>
            </a:r>
            <a:r>
              <a:rPr lang="en-US" sz="2200" i="1" dirty="0">
                <a:sym typeface="Wingdings" panose="05000000000000000000" pitchFamily="2" charset="2"/>
              </a:rPr>
              <a:t>crucial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menentukan</a:t>
            </a:r>
            <a:r>
              <a:rPr lang="en-US" sz="2200" dirty="0">
                <a:sym typeface="Wingdings" panose="05000000000000000000" pitchFamily="2" charset="2"/>
              </a:rPr>
              <a:t> mismatch – </a:t>
            </a:r>
            <a:r>
              <a:rPr lang="en-US" sz="2200" dirty="0" err="1">
                <a:sym typeface="Wingdings" panose="05000000000000000000" pitchFamily="2" charset="2"/>
              </a:rPr>
              <a:t>struktur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industri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berkembang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mengabaikan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kondisi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ketenaga-kerjaan</a:t>
            </a:r>
            <a:r>
              <a:rPr lang="en-US" sz="2200" dirty="0">
                <a:sym typeface="Wingdings" panose="05000000000000000000" pitchFamily="2" charset="2"/>
              </a:rPr>
              <a:t>;</a:t>
            </a:r>
          </a:p>
          <a:p>
            <a:r>
              <a:rPr lang="en-US" sz="2200" dirty="0">
                <a:sym typeface="Wingdings" panose="05000000000000000000" pitchFamily="2" charset="2"/>
              </a:rPr>
              <a:t>Supply side: </a:t>
            </a:r>
            <a:r>
              <a:rPr lang="en-US" sz="2200" dirty="0" err="1">
                <a:sym typeface="Wingdings" panose="05000000000000000000" pitchFamily="2" charset="2"/>
              </a:rPr>
              <a:t>terlalu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banyak</a:t>
            </a:r>
            <a:r>
              <a:rPr lang="en-US" sz="2200" dirty="0">
                <a:sym typeface="Wingdings" panose="05000000000000000000" pitchFamily="2" charset="2"/>
              </a:rPr>
              <a:t>/</a:t>
            </a:r>
            <a:r>
              <a:rPr lang="en-US" sz="2200" dirty="0" err="1">
                <a:sym typeface="Wingdings" panose="05000000000000000000" pitchFamily="2" charset="2"/>
              </a:rPr>
              <a:t>sedikit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tenaga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kerja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dengan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jenis</a:t>
            </a:r>
            <a:r>
              <a:rPr lang="en-US" sz="2200" dirty="0">
                <a:sym typeface="Wingdings" panose="05000000000000000000" pitchFamily="2" charset="2"/>
              </a:rPr>
              <a:t>  </a:t>
            </a:r>
            <a:r>
              <a:rPr lang="en-US" sz="2200" dirty="0" err="1">
                <a:sym typeface="Wingdings" panose="05000000000000000000" pitchFamily="2" charset="2"/>
              </a:rPr>
              <a:t>keterampilan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tertentu</a:t>
            </a:r>
            <a:r>
              <a:rPr lang="en-US" sz="2200" dirty="0">
                <a:sym typeface="Wingdings" panose="05000000000000000000" pitchFamily="2" charset="2"/>
              </a:rPr>
              <a:t> (horizontal mismatch);</a:t>
            </a:r>
          </a:p>
          <a:p>
            <a:endParaRPr lang="en-US" sz="2200" dirty="0">
              <a:sym typeface="Wingdings" panose="05000000000000000000" pitchFamily="2" charset="2"/>
            </a:endParaRPr>
          </a:p>
          <a:p>
            <a:r>
              <a:rPr lang="en-US" sz="2200" dirty="0" err="1">
                <a:sym typeface="Wingdings" panose="05000000000000000000" pitchFamily="2" charset="2"/>
              </a:rPr>
              <a:t>Fokus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pada</a:t>
            </a:r>
            <a:r>
              <a:rPr lang="en-US" sz="2200" dirty="0">
                <a:sym typeface="Wingdings" panose="05000000000000000000" pitchFamily="2" charset="2"/>
              </a:rPr>
              <a:t> supply-side:</a:t>
            </a:r>
          </a:p>
          <a:p>
            <a:pPr lvl="1"/>
            <a:r>
              <a:rPr lang="en-US" sz="2000" dirty="0" err="1">
                <a:sym typeface="Wingdings" panose="05000000000000000000" pitchFamily="2" charset="2"/>
              </a:rPr>
              <a:t>Kuantitas</a:t>
            </a:r>
            <a:endParaRPr lang="en-US" sz="2000" dirty="0">
              <a:sym typeface="Wingdings" panose="05000000000000000000" pitchFamily="2" charset="2"/>
            </a:endParaRP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Level </a:t>
            </a:r>
            <a:r>
              <a:rPr lang="en-US" sz="2000" dirty="0" err="1">
                <a:sym typeface="Wingdings" panose="05000000000000000000" pitchFamily="2" charset="2"/>
              </a:rPr>
              <a:t>kompetensi</a:t>
            </a:r>
            <a:r>
              <a:rPr lang="en-US" sz="2000" dirty="0">
                <a:sym typeface="Wingdings" panose="05000000000000000000" pitchFamily="2" charset="2"/>
              </a:rPr>
              <a:t>/</a:t>
            </a:r>
            <a:r>
              <a:rPr lang="en-US" sz="2000" dirty="0" err="1">
                <a:sym typeface="Wingdings" panose="05000000000000000000" pitchFamily="2" charset="2"/>
              </a:rPr>
              <a:t>kualifikasi</a:t>
            </a:r>
            <a:endParaRPr lang="en-US" sz="2000" dirty="0">
              <a:sym typeface="Wingdings" panose="05000000000000000000" pitchFamily="2" charset="2"/>
            </a:endParaRP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Responsiveness.</a:t>
            </a:r>
          </a:p>
          <a:p>
            <a:endParaRPr lang="en-US" sz="2200" dirty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35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695093" cy="951876"/>
          </a:xfrm>
        </p:spPr>
        <p:txBody>
          <a:bodyPr>
            <a:normAutofit/>
          </a:bodyPr>
          <a:lstStyle/>
          <a:p>
            <a:r>
              <a:rPr lang="en-CA" sz="4000" dirty="0"/>
              <a:t>Survey Perusahaan (ACDP, 2016) …(1)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4594"/>
            <a:ext cx="10515600" cy="4838357"/>
          </a:xfrm>
        </p:spPr>
        <p:txBody>
          <a:bodyPr/>
          <a:lstStyle/>
          <a:p>
            <a:r>
              <a:rPr lang="en-GB" sz="2200" dirty="0" err="1"/>
              <a:t>Kebanyakan</a:t>
            </a:r>
            <a:r>
              <a:rPr lang="en-GB" sz="2200" dirty="0"/>
              <a:t> </a:t>
            </a:r>
            <a:r>
              <a:rPr lang="en-GB" sz="2200" dirty="0" err="1"/>
              <a:t>perusahaan</a:t>
            </a:r>
            <a:r>
              <a:rPr lang="en-GB" sz="2200" dirty="0"/>
              <a:t>, </a:t>
            </a:r>
            <a:r>
              <a:rPr lang="en-GB" sz="2200" dirty="0" err="1"/>
              <a:t>lebih</a:t>
            </a:r>
            <a:r>
              <a:rPr lang="en-GB" sz="2200" dirty="0"/>
              <a:t> </a:t>
            </a:r>
            <a:r>
              <a:rPr lang="en-GB" sz="2200" dirty="0" err="1"/>
              <a:t>dari</a:t>
            </a:r>
            <a:r>
              <a:rPr lang="en-GB" sz="2200" dirty="0"/>
              <a:t> 50%, </a:t>
            </a:r>
            <a:r>
              <a:rPr lang="en-GB" sz="2200" dirty="0" err="1"/>
              <a:t>berpendapat</a:t>
            </a:r>
            <a:r>
              <a:rPr lang="en-GB" sz="2200" dirty="0"/>
              <a:t> </a:t>
            </a:r>
            <a:r>
              <a:rPr lang="en-GB" sz="2200" dirty="0" err="1"/>
              <a:t>pekerja</a:t>
            </a:r>
            <a:r>
              <a:rPr lang="en-GB" sz="2200" dirty="0"/>
              <a:t> </a:t>
            </a:r>
            <a:r>
              <a:rPr lang="en-GB" sz="2200" dirty="0" err="1"/>
              <a:t>tidak</a:t>
            </a:r>
            <a:r>
              <a:rPr lang="en-GB" sz="2200" dirty="0"/>
              <a:t> </a:t>
            </a:r>
            <a:r>
              <a:rPr lang="en-GB" sz="2200" dirty="0" err="1"/>
              <a:t>memiliki</a:t>
            </a:r>
            <a:r>
              <a:rPr lang="en-GB" sz="2200" dirty="0"/>
              <a:t> </a:t>
            </a:r>
            <a:r>
              <a:rPr lang="en-GB" sz="2200" dirty="0" err="1"/>
              <a:t>keterampilan</a:t>
            </a:r>
            <a:r>
              <a:rPr lang="en-GB" sz="2200" dirty="0"/>
              <a:t> yang </a:t>
            </a:r>
            <a:r>
              <a:rPr lang="en-GB" sz="2200" dirty="0" err="1"/>
              <a:t>dibutuhkan</a:t>
            </a:r>
            <a:r>
              <a:rPr lang="en-GB" sz="2200" dirty="0"/>
              <a:t> </a:t>
            </a:r>
            <a:r>
              <a:rPr lang="en-GB" sz="2200" dirty="0" err="1"/>
              <a:t>utk</a:t>
            </a:r>
            <a:r>
              <a:rPr lang="en-GB" sz="2200" dirty="0"/>
              <a:t> </a:t>
            </a:r>
            <a:r>
              <a:rPr lang="en-GB" sz="2200" dirty="0" err="1"/>
              <a:t>bekerja</a:t>
            </a:r>
            <a:r>
              <a:rPr lang="en-GB" sz="2200" dirty="0"/>
              <a:t> di </a:t>
            </a:r>
            <a:r>
              <a:rPr lang="en-GB" sz="2200" dirty="0" err="1"/>
              <a:t>perusahaan</a:t>
            </a:r>
            <a:r>
              <a:rPr lang="en-GB" sz="2200" dirty="0"/>
              <a:t> yang </a:t>
            </a:r>
            <a:r>
              <a:rPr lang="en-GB" sz="2200" dirty="0" err="1"/>
              <a:t>bersangkutan</a:t>
            </a:r>
            <a:r>
              <a:rPr lang="en-GB" sz="2200" dirty="0"/>
              <a:t>. </a:t>
            </a:r>
          </a:p>
          <a:p>
            <a:endParaRPr lang="en-CA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725" y="2460396"/>
            <a:ext cx="7136091" cy="42420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29407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4371"/>
          </a:xfrm>
        </p:spPr>
        <p:txBody>
          <a:bodyPr>
            <a:normAutofit/>
          </a:bodyPr>
          <a:lstStyle/>
          <a:p>
            <a:r>
              <a:rPr lang="en-CA" sz="4000" dirty="0"/>
              <a:t>Survey Perusahaan (ACDP, 2016) …(2)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958" y="1253266"/>
            <a:ext cx="10515600" cy="4867398"/>
          </a:xfrm>
        </p:spPr>
        <p:txBody>
          <a:bodyPr>
            <a:normAutofit/>
          </a:bodyPr>
          <a:lstStyle/>
          <a:p>
            <a:pPr marL="228600" lvl="2">
              <a:spcBef>
                <a:spcPts val="1000"/>
              </a:spcBef>
            </a:pPr>
            <a:r>
              <a:rPr lang="en-GB" sz="2200" dirty="0" err="1"/>
              <a:t>Sekitar</a:t>
            </a:r>
            <a:r>
              <a:rPr lang="en-GB" sz="2200" dirty="0"/>
              <a:t> 50% </a:t>
            </a:r>
            <a:r>
              <a:rPr lang="en-GB" sz="2200" dirty="0" err="1"/>
              <a:t>perusahaan</a:t>
            </a:r>
            <a:r>
              <a:rPr lang="en-GB" sz="2200" dirty="0"/>
              <a:t> </a:t>
            </a:r>
            <a:r>
              <a:rPr lang="en-GB" sz="2200" dirty="0" err="1"/>
              <a:t>berpendat</a:t>
            </a:r>
            <a:r>
              <a:rPr lang="en-GB" sz="2200" dirty="0"/>
              <a:t> skill shortage </a:t>
            </a:r>
            <a:r>
              <a:rPr lang="en-GB" sz="2200" dirty="0" err="1"/>
              <a:t>mengganggu</a:t>
            </a:r>
            <a:r>
              <a:rPr lang="en-GB" sz="2200" dirty="0"/>
              <a:t> </a:t>
            </a:r>
            <a:r>
              <a:rPr lang="en-GB" sz="2200" dirty="0" err="1"/>
              <a:t>operasional</a:t>
            </a:r>
            <a:r>
              <a:rPr lang="en-GB" sz="2200" dirty="0"/>
              <a:t>, </a:t>
            </a:r>
            <a:r>
              <a:rPr lang="en-GB" sz="2200" dirty="0" err="1"/>
              <a:t>dan</a:t>
            </a:r>
            <a:r>
              <a:rPr lang="en-GB" sz="2200" dirty="0"/>
              <a:t> 30% </a:t>
            </a:r>
            <a:r>
              <a:rPr lang="en-GB" sz="2200" dirty="0" err="1"/>
              <a:t>berpendapat</a:t>
            </a:r>
            <a:r>
              <a:rPr lang="en-GB" sz="2200" dirty="0"/>
              <a:t> </a:t>
            </a:r>
            <a:r>
              <a:rPr lang="en-GB" sz="2200" dirty="0" err="1"/>
              <a:t>akan</a:t>
            </a:r>
            <a:r>
              <a:rPr lang="en-GB" sz="2200" dirty="0"/>
              <a:t> </a:t>
            </a:r>
            <a:r>
              <a:rPr lang="en-GB" sz="2200" dirty="0" err="1"/>
              <a:t>menganggu</a:t>
            </a:r>
            <a:r>
              <a:rPr lang="en-GB" sz="2200" dirty="0"/>
              <a:t> </a:t>
            </a:r>
            <a:r>
              <a:rPr lang="en-GB" sz="2200" dirty="0" err="1"/>
              <a:t>perluasan</a:t>
            </a:r>
            <a:r>
              <a:rPr lang="en-GB" sz="2200" dirty="0"/>
              <a:t> </a:t>
            </a:r>
            <a:r>
              <a:rPr lang="en-GB" sz="2200" dirty="0" err="1"/>
              <a:t>operasional</a:t>
            </a:r>
            <a:r>
              <a:rPr lang="en-GB" sz="2200" dirty="0"/>
              <a:t> masa </a:t>
            </a:r>
            <a:r>
              <a:rPr lang="en-GB" sz="2200" dirty="0" err="1"/>
              <a:t>depan</a:t>
            </a:r>
            <a:r>
              <a:rPr lang="en-GB" sz="2200" dirty="0"/>
              <a:t>.  </a:t>
            </a:r>
            <a:endParaRPr lang="en-CA" sz="22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498" y="2259945"/>
            <a:ext cx="7422721" cy="43765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504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48958" y="150608"/>
            <a:ext cx="10515600" cy="839095"/>
          </a:xfrm>
        </p:spPr>
        <p:txBody>
          <a:bodyPr>
            <a:normAutofit/>
          </a:bodyPr>
          <a:lstStyle/>
          <a:p>
            <a:r>
              <a:rPr lang="en-CA" sz="4000" dirty="0"/>
              <a:t>Survey Perusahaan (ACDP, 2016) …(3)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3567"/>
            <a:ext cx="10515600" cy="5405718"/>
          </a:xfrm>
        </p:spPr>
        <p:txBody>
          <a:bodyPr/>
          <a:lstStyle/>
          <a:p>
            <a:pPr marL="228600" lvl="2">
              <a:spcBef>
                <a:spcPts val="1000"/>
              </a:spcBef>
            </a:pPr>
            <a:r>
              <a:rPr lang="en-GB" sz="2200" dirty="0" err="1"/>
              <a:t>Lebih</a:t>
            </a:r>
            <a:r>
              <a:rPr lang="en-GB" sz="2200" dirty="0"/>
              <a:t> </a:t>
            </a:r>
            <a:r>
              <a:rPr lang="en-GB" sz="2200" dirty="0" err="1"/>
              <a:t>dari</a:t>
            </a:r>
            <a:r>
              <a:rPr lang="en-GB" sz="2200" dirty="0"/>
              <a:t> 17% </a:t>
            </a:r>
            <a:r>
              <a:rPr lang="en-GB" sz="2200" dirty="0" err="1"/>
              <a:t>perusahaan</a:t>
            </a:r>
            <a:r>
              <a:rPr lang="en-GB" sz="2200" dirty="0"/>
              <a:t> </a:t>
            </a:r>
            <a:r>
              <a:rPr lang="en-GB" sz="2200" dirty="0" err="1"/>
              <a:t>membiarkan</a:t>
            </a:r>
            <a:r>
              <a:rPr lang="en-GB" sz="2200" dirty="0"/>
              <a:t> </a:t>
            </a:r>
            <a:r>
              <a:rPr lang="en-GB" sz="2200" dirty="0" err="1"/>
              <a:t>posisi</a:t>
            </a:r>
            <a:r>
              <a:rPr lang="en-GB" sz="2200" dirty="0"/>
              <a:t> </a:t>
            </a:r>
            <a:r>
              <a:rPr lang="en-GB" sz="2200" dirty="0" err="1"/>
              <a:t>kosong</a:t>
            </a:r>
            <a:r>
              <a:rPr lang="en-GB" sz="2200" dirty="0"/>
              <a:t> </a:t>
            </a:r>
            <a:r>
              <a:rPr lang="en-GB" sz="2200" dirty="0" err="1"/>
              <a:t>ketika</a:t>
            </a:r>
            <a:r>
              <a:rPr lang="en-GB" sz="2200" dirty="0"/>
              <a:t> </a:t>
            </a:r>
            <a:r>
              <a:rPr lang="en-GB" sz="2200" dirty="0" err="1"/>
              <a:t>ketika</a:t>
            </a:r>
            <a:r>
              <a:rPr lang="en-GB" sz="2200" dirty="0"/>
              <a:t> </a:t>
            </a:r>
            <a:r>
              <a:rPr lang="en-GB" sz="2200" dirty="0" err="1"/>
              <a:t>menghadapi</a:t>
            </a:r>
            <a:r>
              <a:rPr lang="en-GB" sz="2200" dirty="0"/>
              <a:t> skill shortage;</a:t>
            </a:r>
          </a:p>
          <a:p>
            <a:pPr marL="228600" lvl="2">
              <a:spcBef>
                <a:spcPts val="1000"/>
              </a:spcBef>
            </a:pPr>
            <a:r>
              <a:rPr lang="en-GB" sz="2200" dirty="0" err="1"/>
              <a:t>Sekitar</a:t>
            </a:r>
            <a:r>
              <a:rPr lang="en-GB" sz="2200" dirty="0"/>
              <a:t> 21% </a:t>
            </a:r>
            <a:r>
              <a:rPr lang="en-GB" sz="2200" dirty="0" err="1"/>
              <a:t>mengatasi</a:t>
            </a:r>
            <a:r>
              <a:rPr lang="en-GB" sz="2200" dirty="0"/>
              <a:t> </a:t>
            </a:r>
            <a:r>
              <a:rPr lang="en-GB" sz="2200" dirty="0" err="1"/>
              <a:t>persoalan</a:t>
            </a:r>
            <a:r>
              <a:rPr lang="en-GB" sz="2200" dirty="0"/>
              <a:t> </a:t>
            </a:r>
            <a:r>
              <a:rPr lang="en-GB" sz="2200" dirty="0" err="1"/>
              <a:t>dengan</a:t>
            </a:r>
            <a:r>
              <a:rPr lang="en-GB" sz="2200" dirty="0"/>
              <a:t> </a:t>
            </a:r>
            <a:r>
              <a:rPr lang="en-GB" sz="2200" dirty="0" err="1"/>
              <a:t>meminta</a:t>
            </a:r>
            <a:r>
              <a:rPr lang="en-GB" sz="2200" dirty="0"/>
              <a:t> </a:t>
            </a:r>
            <a:r>
              <a:rPr lang="en-GB" sz="2200" dirty="0" err="1"/>
              <a:t>karyawan</a:t>
            </a:r>
            <a:r>
              <a:rPr lang="en-GB" sz="2200" dirty="0"/>
              <a:t> </a:t>
            </a:r>
            <a:r>
              <a:rPr lang="en-GB" sz="2200" dirty="0" err="1"/>
              <a:t>kerja</a:t>
            </a:r>
            <a:r>
              <a:rPr lang="en-GB" sz="2200" dirty="0"/>
              <a:t> </a:t>
            </a:r>
            <a:r>
              <a:rPr lang="en-GB" sz="2200" dirty="0" err="1"/>
              <a:t>lembur</a:t>
            </a:r>
            <a:r>
              <a:rPr lang="en-GB" sz="2200" dirty="0"/>
              <a:t>. </a:t>
            </a:r>
          </a:p>
          <a:p>
            <a:endParaRPr lang="en-CA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142" y="2479249"/>
            <a:ext cx="8512404" cy="40818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91585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713947" cy="848181"/>
          </a:xfrm>
        </p:spPr>
        <p:txBody>
          <a:bodyPr>
            <a:normAutofit/>
          </a:bodyPr>
          <a:lstStyle/>
          <a:p>
            <a:r>
              <a:rPr lang="en-CA" sz="4000" dirty="0"/>
              <a:t>Survey Perusahaan (ACDP, 2016) …(4)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9934"/>
            <a:ext cx="10515600" cy="4687029"/>
          </a:xfrm>
        </p:spPr>
        <p:txBody>
          <a:bodyPr>
            <a:normAutofit/>
          </a:bodyPr>
          <a:lstStyle/>
          <a:p>
            <a:pPr marL="228600" lvl="2">
              <a:spcBef>
                <a:spcPts val="1000"/>
              </a:spcBef>
            </a:pPr>
            <a:r>
              <a:rPr lang="en-GB" sz="2200" dirty="0" err="1"/>
              <a:t>Mayoritas</a:t>
            </a:r>
            <a:r>
              <a:rPr lang="en-GB" sz="2200" dirty="0"/>
              <a:t> </a:t>
            </a:r>
            <a:r>
              <a:rPr lang="en-GB" sz="2200" dirty="0" err="1"/>
              <a:t>perusahaan</a:t>
            </a:r>
            <a:r>
              <a:rPr lang="en-GB" sz="2200" dirty="0"/>
              <a:t> </a:t>
            </a:r>
            <a:r>
              <a:rPr lang="en-GB" sz="2200" dirty="0" err="1"/>
              <a:t>memberikan</a:t>
            </a:r>
            <a:r>
              <a:rPr lang="en-GB" sz="2200" dirty="0"/>
              <a:t> </a:t>
            </a:r>
            <a:r>
              <a:rPr lang="en-GB" sz="2200" dirty="0" err="1"/>
              <a:t>pelatihan</a:t>
            </a:r>
            <a:r>
              <a:rPr lang="en-GB" sz="2200" dirty="0"/>
              <a:t> </a:t>
            </a:r>
            <a:r>
              <a:rPr lang="en-GB" sz="2200" dirty="0" err="1"/>
              <a:t>tambahan</a:t>
            </a:r>
            <a:r>
              <a:rPr lang="en-GB" sz="2200" dirty="0"/>
              <a:t> rata-rata 3 (</a:t>
            </a:r>
            <a:r>
              <a:rPr lang="en-GB" sz="2200" dirty="0" err="1"/>
              <a:t>tiga</a:t>
            </a:r>
            <a:r>
              <a:rPr lang="en-GB" sz="2200" dirty="0"/>
              <a:t>) </a:t>
            </a:r>
            <a:r>
              <a:rPr lang="en-GB" sz="2200" dirty="0" err="1"/>
              <a:t>bulan</a:t>
            </a:r>
            <a:r>
              <a:rPr lang="en-GB" sz="2200" dirty="0"/>
              <a:t> </a:t>
            </a:r>
            <a:r>
              <a:rPr lang="en-GB" sz="2200" dirty="0" err="1"/>
              <a:t>kepada</a:t>
            </a:r>
            <a:r>
              <a:rPr lang="en-GB" sz="2200" dirty="0"/>
              <a:t> </a:t>
            </a:r>
            <a:r>
              <a:rPr lang="en-GB" sz="2200" dirty="0" err="1"/>
              <a:t>karyawan</a:t>
            </a:r>
            <a:r>
              <a:rPr lang="en-GB" sz="2200" dirty="0"/>
              <a:t> </a:t>
            </a:r>
            <a:r>
              <a:rPr lang="en-GB" sz="2200" dirty="0" err="1"/>
              <a:t>baru</a:t>
            </a:r>
            <a:r>
              <a:rPr lang="en-GB" sz="2200" dirty="0"/>
              <a:t>. </a:t>
            </a:r>
            <a:endParaRPr lang="en-CA" sz="22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811" y="2212915"/>
            <a:ext cx="8073429" cy="45083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29083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19CDF-1523-4A19-8190-08C1B0559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95315"/>
          </a:xfrm>
        </p:spPr>
        <p:txBody>
          <a:bodyPr/>
          <a:lstStyle/>
          <a:p>
            <a:r>
              <a:rPr lang="en-US" sz="4000" dirty="0"/>
              <a:t>Mismatch vertical </a:t>
            </a:r>
            <a:r>
              <a:rPr lang="en-US" sz="4000" dirty="0" err="1"/>
              <a:t>atau</a:t>
            </a:r>
            <a:r>
              <a:rPr lang="en-US" sz="4000" dirty="0"/>
              <a:t> horizontal?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4FFA1-8323-434C-8AD0-01C6DFD46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08289"/>
            <a:ext cx="8946541" cy="4806097"/>
          </a:xfrm>
        </p:spPr>
        <p:txBody>
          <a:bodyPr>
            <a:normAutofit/>
          </a:bodyPr>
          <a:lstStyle/>
          <a:p>
            <a:r>
              <a:rPr lang="en-US" sz="2200" dirty="0" err="1"/>
              <a:t>Tentu</a:t>
            </a:r>
            <a:r>
              <a:rPr lang="en-US" sz="2200" dirty="0"/>
              <a:t> </a:t>
            </a:r>
            <a:r>
              <a:rPr lang="en-US" sz="2200" dirty="0" err="1"/>
              <a:t>keduanya</a:t>
            </a:r>
            <a:r>
              <a:rPr lang="en-US" sz="2200" dirty="0"/>
              <a:t>, </a:t>
            </a:r>
            <a:r>
              <a:rPr lang="en-US" sz="2200" dirty="0" err="1"/>
              <a:t>tetapi</a:t>
            </a:r>
            <a:r>
              <a:rPr lang="en-US" sz="2200" dirty="0"/>
              <a:t> mana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krusial</a:t>
            </a:r>
            <a:r>
              <a:rPr lang="en-US" sz="2200" dirty="0"/>
              <a:t> </a:t>
            </a:r>
            <a:r>
              <a:rPr lang="en-US" sz="2200" dirty="0" err="1"/>
              <a:t>masalahnya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mendapat</a:t>
            </a:r>
            <a:r>
              <a:rPr lang="en-US" sz="2200" dirty="0"/>
              <a:t> </a:t>
            </a:r>
            <a:r>
              <a:rPr lang="en-US" sz="2200" dirty="0" err="1"/>
              <a:t>perhatian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supply side?</a:t>
            </a:r>
          </a:p>
          <a:p>
            <a:r>
              <a:rPr lang="en-US" sz="2200" dirty="0" err="1"/>
              <a:t>Perluasan</a:t>
            </a:r>
            <a:r>
              <a:rPr lang="en-US" sz="2200" dirty="0"/>
              <a:t> </a:t>
            </a:r>
            <a:r>
              <a:rPr lang="en-US" sz="2200" dirty="0" err="1"/>
              <a:t>pendidikan</a:t>
            </a:r>
            <a:r>
              <a:rPr lang="en-US" sz="2200" dirty="0"/>
              <a:t> </a:t>
            </a:r>
            <a:r>
              <a:rPr lang="en-US" sz="2200" dirty="0" err="1"/>
              <a:t>secara</a:t>
            </a:r>
            <a:r>
              <a:rPr lang="en-US" sz="2200" dirty="0"/>
              <a:t> </a:t>
            </a:r>
            <a:r>
              <a:rPr lang="en-US" sz="2200" dirty="0" err="1"/>
              <a:t>umum</a:t>
            </a:r>
            <a:r>
              <a:rPr lang="en-US" sz="2200" dirty="0"/>
              <a:t> </a:t>
            </a:r>
            <a:r>
              <a:rPr lang="en-US" sz="2200" dirty="0" err="1"/>
              <a:t>menjembatani</a:t>
            </a:r>
            <a:r>
              <a:rPr lang="en-US" sz="2200" dirty="0"/>
              <a:t> mismatch vertical (assuming undereducation, </a:t>
            </a:r>
            <a:r>
              <a:rPr lang="en-US" sz="2200" dirty="0" err="1"/>
              <a:t>sebagaimana</a:t>
            </a:r>
            <a:r>
              <a:rPr lang="en-US" sz="2200" dirty="0"/>
              <a:t> </a:t>
            </a:r>
            <a:r>
              <a:rPr lang="en-US" sz="2200" dirty="0" err="1"/>
              <a:t>umumnya</a:t>
            </a:r>
            <a:r>
              <a:rPr lang="en-US" sz="2200" dirty="0"/>
              <a:t> developing countries);</a:t>
            </a:r>
          </a:p>
          <a:p>
            <a:r>
              <a:rPr lang="en-US" sz="2200" dirty="0"/>
              <a:t>Mismatch horizontal:</a:t>
            </a:r>
          </a:p>
          <a:p>
            <a:pPr lvl="1"/>
            <a:r>
              <a:rPr lang="en-US" sz="2000" dirty="0" err="1"/>
              <a:t>Kecenderungan</a:t>
            </a:r>
            <a:r>
              <a:rPr lang="en-US" sz="2000" dirty="0"/>
              <a:t> </a:t>
            </a:r>
            <a:r>
              <a:rPr lang="en-US" sz="2000" dirty="0" err="1"/>
              <a:t>angka</a:t>
            </a:r>
            <a:r>
              <a:rPr lang="en-US" sz="2000" dirty="0"/>
              <a:t> </a:t>
            </a:r>
            <a:r>
              <a:rPr lang="en-US" sz="2000" dirty="0" err="1"/>
              <a:t>pengangguran</a:t>
            </a:r>
            <a:r>
              <a:rPr lang="en-US" sz="2000" dirty="0"/>
              <a:t> </a:t>
            </a:r>
            <a:r>
              <a:rPr lang="en-US" sz="2000" dirty="0" err="1"/>
              <a:t>meningkat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jenjang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;</a:t>
            </a:r>
          </a:p>
          <a:p>
            <a:pPr lvl="1"/>
            <a:r>
              <a:rPr lang="en-US" sz="2000" dirty="0" err="1"/>
              <a:t>Penganguran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> di </a:t>
            </a:r>
            <a:r>
              <a:rPr lang="en-US" sz="2000" dirty="0" err="1"/>
              <a:t>jenjang</a:t>
            </a:r>
            <a:r>
              <a:rPr lang="en-US" sz="2000" dirty="0"/>
              <a:t> </a:t>
            </a:r>
            <a:r>
              <a:rPr lang="en-US" sz="2000" dirty="0" err="1"/>
              <a:t>menengah</a:t>
            </a:r>
            <a:r>
              <a:rPr lang="en-US" sz="2000" dirty="0"/>
              <a:t>, </a:t>
            </a:r>
            <a:r>
              <a:rPr lang="en-US" sz="2000" dirty="0" err="1"/>
              <a:t>utamanya</a:t>
            </a:r>
            <a:r>
              <a:rPr lang="en-US" sz="2000" dirty="0"/>
              <a:t> </a:t>
            </a:r>
            <a:r>
              <a:rPr lang="en-US" sz="2000" dirty="0" err="1"/>
              <a:t>kejuruan</a:t>
            </a:r>
            <a:endParaRPr lang="en-US" sz="2000" dirty="0"/>
          </a:p>
          <a:p>
            <a:pPr lvl="1"/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/>
              <a:t>tunggu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lulusan</a:t>
            </a:r>
            <a:r>
              <a:rPr lang="en-US" sz="2000" dirty="0"/>
              <a:t> PT </a:t>
            </a:r>
            <a:r>
              <a:rPr lang="en-US" sz="2000" dirty="0" err="1"/>
              <a:t>mendapatkan</a:t>
            </a:r>
            <a:r>
              <a:rPr lang="en-US" sz="2000" dirty="0"/>
              <a:t> first job;</a:t>
            </a:r>
          </a:p>
          <a:p>
            <a:pPr lvl="1"/>
            <a:r>
              <a:rPr lang="en-US" sz="2000" dirty="0" err="1"/>
              <a:t>Proporsi</a:t>
            </a:r>
            <a:r>
              <a:rPr lang="en-US" sz="2000" dirty="0"/>
              <a:t> STEM – Social Sciences and Humanities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akademik</a:t>
            </a:r>
            <a:r>
              <a:rPr lang="en-US" sz="2000" dirty="0"/>
              <a:t> – </a:t>
            </a:r>
            <a:r>
              <a:rPr lang="en-US" sz="2000" dirty="0" err="1"/>
              <a:t>vokasi</a:t>
            </a:r>
            <a:r>
              <a:rPr lang="en-US" sz="2000" dirty="0"/>
              <a:t> di </a:t>
            </a:r>
            <a:r>
              <a:rPr lang="en-US" sz="2000" dirty="0" err="1"/>
              <a:t>jenjang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endParaRPr lang="en-US" sz="20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18135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60AE3-7AC9-47E0-8756-152CFD684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225" y="214296"/>
            <a:ext cx="10515600" cy="1124310"/>
          </a:xfrm>
        </p:spPr>
        <p:txBody>
          <a:bodyPr/>
          <a:lstStyle/>
          <a:p>
            <a:r>
              <a:rPr lang="en-US" sz="4000" dirty="0" err="1"/>
              <a:t>Angka</a:t>
            </a:r>
            <a:r>
              <a:rPr lang="en-US" sz="4000" dirty="0"/>
              <a:t> </a:t>
            </a:r>
            <a:r>
              <a:rPr lang="en-US" sz="4000" dirty="0" err="1"/>
              <a:t>Pengangguran</a:t>
            </a:r>
            <a:r>
              <a:rPr lang="en-US" sz="4000" dirty="0"/>
              <a:t> </a:t>
            </a:r>
            <a:r>
              <a:rPr lang="en-US" sz="4000" dirty="0" err="1"/>
              <a:t>Menurut</a:t>
            </a:r>
            <a:r>
              <a:rPr lang="en-US" sz="4000" dirty="0"/>
              <a:t> Pendidikan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C706E-4305-4B3E-A541-811E92A59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716" y="6458900"/>
            <a:ext cx="10000662" cy="399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err="1">
                <a:latin typeface="+mn-lt"/>
              </a:rPr>
              <a:t>Sumber</a:t>
            </a:r>
            <a:r>
              <a:rPr lang="en-US" sz="1600" dirty="0">
                <a:latin typeface="+mn-lt"/>
              </a:rPr>
              <a:t>: BPS (</a:t>
            </a:r>
            <a:r>
              <a:rPr lang="en-US" sz="1600" dirty="0" err="1">
                <a:latin typeface="+mn-lt"/>
              </a:rPr>
              <a:t>Juni</a:t>
            </a:r>
            <a:r>
              <a:rPr lang="en-US" sz="1600" dirty="0">
                <a:latin typeface="+mn-lt"/>
              </a:rPr>
              <a:t>, 2017)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EEA8BF3-588A-4188-9B31-8A44D9E5638F}"/>
              </a:ext>
            </a:extLst>
          </p:cNvPr>
          <p:cNvGraphicFramePr>
            <a:graphicFrameLocks noGrp="1"/>
          </p:cNvGraphicFramePr>
          <p:nvPr/>
        </p:nvGraphicFramePr>
        <p:xfrm>
          <a:off x="1125716" y="1551577"/>
          <a:ext cx="9832158" cy="48601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2675">
                  <a:extLst>
                    <a:ext uri="{9D8B030D-6E8A-4147-A177-3AD203B41FA5}">
                      <a16:colId xmlns:a16="http://schemas.microsoft.com/office/drawing/2014/main" val="1064027755"/>
                    </a:ext>
                  </a:extLst>
                </a:gridCol>
                <a:gridCol w="2631122">
                  <a:extLst>
                    <a:ext uri="{9D8B030D-6E8A-4147-A177-3AD203B41FA5}">
                      <a16:colId xmlns:a16="http://schemas.microsoft.com/office/drawing/2014/main" val="529629291"/>
                    </a:ext>
                  </a:extLst>
                </a:gridCol>
                <a:gridCol w="869838">
                  <a:extLst>
                    <a:ext uri="{9D8B030D-6E8A-4147-A177-3AD203B41FA5}">
                      <a16:colId xmlns:a16="http://schemas.microsoft.com/office/drawing/2014/main" val="1112419111"/>
                    </a:ext>
                  </a:extLst>
                </a:gridCol>
                <a:gridCol w="1042299">
                  <a:extLst>
                    <a:ext uri="{9D8B030D-6E8A-4147-A177-3AD203B41FA5}">
                      <a16:colId xmlns:a16="http://schemas.microsoft.com/office/drawing/2014/main" val="3085886308"/>
                    </a:ext>
                  </a:extLst>
                </a:gridCol>
                <a:gridCol w="964010">
                  <a:extLst>
                    <a:ext uri="{9D8B030D-6E8A-4147-A177-3AD203B41FA5}">
                      <a16:colId xmlns:a16="http://schemas.microsoft.com/office/drawing/2014/main" val="2673933234"/>
                    </a:ext>
                  </a:extLst>
                </a:gridCol>
                <a:gridCol w="859021">
                  <a:extLst>
                    <a:ext uri="{9D8B030D-6E8A-4147-A177-3AD203B41FA5}">
                      <a16:colId xmlns:a16="http://schemas.microsoft.com/office/drawing/2014/main" val="3699001558"/>
                    </a:ext>
                  </a:extLst>
                </a:gridCol>
                <a:gridCol w="935376">
                  <a:extLst>
                    <a:ext uri="{9D8B030D-6E8A-4147-A177-3AD203B41FA5}">
                      <a16:colId xmlns:a16="http://schemas.microsoft.com/office/drawing/2014/main" val="3029879844"/>
                    </a:ext>
                  </a:extLst>
                </a:gridCol>
                <a:gridCol w="875221">
                  <a:extLst>
                    <a:ext uri="{9D8B030D-6E8A-4147-A177-3AD203B41FA5}">
                      <a16:colId xmlns:a16="http://schemas.microsoft.com/office/drawing/2014/main" val="3001620612"/>
                    </a:ext>
                  </a:extLst>
                </a:gridCol>
                <a:gridCol w="1012596">
                  <a:extLst>
                    <a:ext uri="{9D8B030D-6E8A-4147-A177-3AD203B41FA5}">
                      <a16:colId xmlns:a16="http://schemas.microsoft.com/office/drawing/2014/main" val="3531384283"/>
                    </a:ext>
                  </a:extLst>
                </a:gridCol>
              </a:tblGrid>
              <a:tr h="408602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600" baseline="-250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aseline="-25000" dirty="0">
                          <a:effectLst/>
                        </a:rPr>
                        <a:t>No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aseline="-25000" dirty="0">
                          <a:effectLst/>
                        </a:rPr>
                        <a:t>Pendidikan </a:t>
                      </a:r>
                      <a:r>
                        <a:rPr lang="en-GB" sz="2400" baseline="-25000" dirty="0" err="1">
                          <a:effectLst/>
                        </a:rPr>
                        <a:t>Tertinggi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aseline="-25000" dirty="0">
                          <a:effectLst/>
                        </a:rPr>
                        <a:t>2010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26987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aseline="-25000" dirty="0">
                          <a:effectLst/>
                        </a:rPr>
                        <a:t>2015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26987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aseline="-25000" dirty="0">
                          <a:effectLst/>
                        </a:rPr>
                        <a:t>2016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aseline="-25000" dirty="0">
                          <a:effectLst/>
                        </a:rPr>
                        <a:t>2017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973609"/>
                  </a:ext>
                </a:extLst>
              </a:tr>
              <a:tr h="595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200" baseline="-25000" dirty="0" err="1">
                          <a:effectLst/>
                          <a:latin typeface="+mn-lt"/>
                        </a:rPr>
                        <a:t>Februari</a:t>
                      </a:r>
                      <a:endParaRPr lang="en-US" sz="2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200" baseline="-25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Agustus</a:t>
                      </a:r>
                      <a:endParaRPr lang="en-US" sz="2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200" baseline="-25000" dirty="0" err="1">
                          <a:effectLst/>
                          <a:latin typeface="+mn-lt"/>
                        </a:rPr>
                        <a:t>Februari</a:t>
                      </a:r>
                      <a:endParaRPr lang="en-US" sz="2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200" baseline="-25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Agustus</a:t>
                      </a:r>
                      <a:endParaRPr lang="en-US" sz="2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200" baseline="-25000" dirty="0" err="1">
                          <a:effectLst/>
                          <a:latin typeface="+mn-lt"/>
                        </a:rPr>
                        <a:t>Februari</a:t>
                      </a:r>
                      <a:endParaRPr lang="en-US" sz="2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200" baseline="-25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Agustus</a:t>
                      </a:r>
                      <a:endParaRPr lang="en-US" sz="2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200" baseline="-25000" dirty="0" err="1">
                          <a:effectLst/>
                          <a:latin typeface="+mn-lt"/>
                        </a:rPr>
                        <a:t>Februari</a:t>
                      </a:r>
                      <a:endParaRPr lang="en-US" sz="2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0631642"/>
                  </a:ext>
                </a:extLst>
              </a:tr>
              <a:tr h="4086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aseline="-25000" dirty="0">
                          <a:effectLst/>
                        </a:rPr>
                        <a:t>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2400" baseline="-25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Tidak</a:t>
                      </a:r>
                      <a:r>
                        <a:rPr lang="en-GB" sz="2400" baseline="-25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aseline="-25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pernah</a:t>
                      </a:r>
                      <a:r>
                        <a:rPr lang="en-GB" sz="2400" baseline="-25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aseline="-25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sekolah</a:t>
                      </a:r>
                      <a:endParaRPr lang="en-GB" sz="2400" baseline="-25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1.02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2.95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2.46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1.25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2.15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1.46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2.21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7843675"/>
                  </a:ext>
                </a:extLst>
              </a:tr>
              <a:tr h="4790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aseline="-25000" dirty="0">
                          <a:effectLst/>
                        </a:rPr>
                        <a:t>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2400" baseline="-25000" dirty="0" err="1">
                          <a:effectLst/>
                          <a:latin typeface="+mn-lt"/>
                        </a:rPr>
                        <a:t>Tidak</a:t>
                      </a:r>
                      <a:r>
                        <a:rPr lang="en-GB" sz="2400" baseline="-25000" dirty="0">
                          <a:effectLst/>
                          <a:latin typeface="+mn-lt"/>
                        </a:rPr>
                        <a:t> lulus </a:t>
                      </a:r>
                      <a:r>
                        <a:rPr lang="en-GB" sz="2400" baseline="-25000" dirty="0" err="1">
                          <a:effectLst/>
                          <a:latin typeface="+mn-lt"/>
                        </a:rPr>
                        <a:t>Sekolah</a:t>
                      </a:r>
                      <a:r>
                        <a:rPr lang="en-GB" sz="2400" baseline="-25000" dirty="0">
                          <a:effectLst/>
                          <a:latin typeface="+mn-lt"/>
                        </a:rPr>
                        <a:t> </a:t>
                      </a:r>
                      <a:r>
                        <a:rPr lang="en-GB" sz="2400" baseline="-25000" dirty="0" err="1">
                          <a:effectLst/>
                          <a:latin typeface="+mn-lt"/>
                        </a:rPr>
                        <a:t>Dasar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2.92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3.23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3.22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2.42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3.44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2.65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3.06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9096059"/>
                  </a:ext>
                </a:extLst>
              </a:tr>
              <a:tr h="4086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aseline="-25000" dirty="0">
                          <a:effectLst/>
                        </a:rPr>
                        <a:t>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2400" baseline="-25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Sekolah</a:t>
                      </a:r>
                      <a:r>
                        <a:rPr lang="en-GB" sz="2400" baseline="-25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aseline="-25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Dasar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4.63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4.29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4.02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3.09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3.62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3.15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3.98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5653143"/>
                  </a:ext>
                </a:extLst>
              </a:tr>
              <a:tr h="4086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aseline="-25000" dirty="0">
                          <a:effectLst/>
                        </a:rPr>
                        <a:t>4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2400" baseline="-25000" dirty="0">
                          <a:effectLst/>
                          <a:latin typeface="+mn-lt"/>
                        </a:rPr>
                        <a:t>SMP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7.55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7.45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7.14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6.22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5.76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5.71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5.36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8475726"/>
                  </a:ext>
                </a:extLst>
              </a:tr>
              <a:tr h="4086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aseline="-25000" dirty="0">
                          <a:effectLst/>
                        </a:rPr>
                        <a:t>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GB" sz="2400" baseline="-25000" dirty="0">
                          <a:effectLst/>
                          <a:latin typeface="+mn-lt"/>
                        </a:rPr>
                        <a:t>SMA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11.90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11.90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8.17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10.32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6.96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8.72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7.03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9688577"/>
                  </a:ext>
                </a:extLst>
              </a:tr>
              <a:tr h="4086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aseline="-25000" dirty="0">
                          <a:effectLst/>
                        </a:rPr>
                        <a:t>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2400" baseline="-25000" dirty="0">
                          <a:effectLst/>
                          <a:latin typeface="+mn-lt"/>
                        </a:rPr>
                        <a:t>SMK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13.81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11.87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9.05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12.65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9.82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11.11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9.27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7564497"/>
                  </a:ext>
                </a:extLst>
              </a:tr>
              <a:tr h="4086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aseline="-25000" dirty="0">
                          <a:effectLst/>
                        </a:rPr>
                        <a:t>7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2400" baseline="-25000" dirty="0" err="1">
                          <a:effectLst/>
                          <a:latin typeface="+mn-lt"/>
                        </a:rPr>
                        <a:t>Akademi</a:t>
                      </a:r>
                      <a:r>
                        <a:rPr lang="en-GB" sz="2400" baseline="-25000" dirty="0">
                          <a:effectLst/>
                          <a:latin typeface="+mn-lt"/>
                        </a:rPr>
                        <a:t>/Diploma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15.71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12.78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7.49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7.54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7.22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6.04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6.35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719122"/>
                  </a:ext>
                </a:extLst>
              </a:tr>
              <a:tr h="4086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aseline="-25000" dirty="0">
                          <a:effectLst/>
                        </a:rPr>
                        <a:t>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2400" baseline="-25000" dirty="0" err="1">
                          <a:effectLst/>
                          <a:latin typeface="+mn-lt"/>
                        </a:rPr>
                        <a:t>Universitas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14.24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11.92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5.34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6.40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6.22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4.87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4.98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676826"/>
                  </a:ext>
                </a:extLst>
              </a:tr>
              <a:tr h="4086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aseline="-250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2400" baseline="-25000" dirty="0">
                          <a:effectLst/>
                          <a:latin typeface="+mn-lt"/>
                        </a:rPr>
                        <a:t>Total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7.41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7.14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5.81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6.18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5.50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5.61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5.33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1336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5088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503</TotalTime>
  <Words>1028</Words>
  <Application>Microsoft Office PowerPoint</Application>
  <PresentationFormat>Widescreen</PresentationFormat>
  <Paragraphs>177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</vt:lpstr>
      <vt:lpstr>Wingdings 3</vt:lpstr>
      <vt:lpstr>Ion</vt:lpstr>
      <vt:lpstr>Education-Job Mismatch</vt:lpstr>
      <vt:lpstr>Background</vt:lpstr>
      <vt:lpstr>Issues</vt:lpstr>
      <vt:lpstr>Survey Perusahaan (ACDP, 2016) …(1)</vt:lpstr>
      <vt:lpstr>Survey Perusahaan (ACDP, 2016) …(2)</vt:lpstr>
      <vt:lpstr>Survey Perusahaan (ACDP, 2016) …(3)</vt:lpstr>
      <vt:lpstr>Survey Perusahaan (ACDP, 2016) …(4)</vt:lpstr>
      <vt:lpstr>Mismatch vertical atau horizontal?</vt:lpstr>
      <vt:lpstr>Angka Pengangguran Menurut Pendidikan</vt:lpstr>
      <vt:lpstr>Jenjang pendidikan menengah</vt:lpstr>
      <vt:lpstr>Jenjang Pendidikan tinggi</vt:lpstr>
      <vt:lpstr>Which way to go – Implikasi kebijakan</vt:lpstr>
      <vt:lpstr>Which way to go – Implikasi …(2)</vt:lpstr>
      <vt:lpstr>Which way to go – Implikasi …(3)</vt:lpstr>
      <vt:lpstr>Terimakasih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Education-Job Mismatch</dc:title>
  <dc:creator>Abdul Malik</dc:creator>
  <cp:lastModifiedBy>Abdul Malik</cp:lastModifiedBy>
  <cp:revision>46</cp:revision>
  <dcterms:created xsi:type="dcterms:W3CDTF">2017-08-21T15:41:34Z</dcterms:created>
  <dcterms:modified xsi:type="dcterms:W3CDTF">2017-08-22T00:05:12Z</dcterms:modified>
</cp:coreProperties>
</file>